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63" r:id="rId2"/>
    <p:sldId id="367" r:id="rId3"/>
    <p:sldId id="2076137096" r:id="rId4"/>
    <p:sldId id="2076137098" r:id="rId5"/>
    <p:sldId id="2076137099" r:id="rId6"/>
    <p:sldId id="2076137112" r:id="rId7"/>
    <p:sldId id="298" r:id="rId8"/>
    <p:sldId id="2076137113" r:id="rId9"/>
    <p:sldId id="2076137103" r:id="rId10"/>
    <p:sldId id="2076136984" r:id="rId11"/>
    <p:sldId id="2076137123" r:id="rId12"/>
    <p:sldId id="2076137115" r:id="rId13"/>
    <p:sldId id="2076137124" r:id="rId14"/>
    <p:sldId id="2076137125" r:id="rId15"/>
    <p:sldId id="2076137122" r:id="rId16"/>
    <p:sldId id="2076137104" r:id="rId17"/>
    <p:sldId id="2076137126" r:id="rId18"/>
    <p:sldId id="2076137121" r:id="rId19"/>
    <p:sldId id="2076137105" r:id="rId20"/>
    <p:sldId id="2076137127" r:id="rId21"/>
    <p:sldId id="2076137117" r:id="rId22"/>
    <p:sldId id="2076137116" r:id="rId23"/>
    <p:sldId id="2076137118" r:id="rId24"/>
    <p:sldId id="2076137119" r:id="rId25"/>
    <p:sldId id="2076137107" r:id="rId26"/>
    <p:sldId id="2076137109" r:id="rId27"/>
    <p:sldId id="2076137128" r:id="rId28"/>
    <p:sldId id="2076137108" r:id="rId29"/>
  </p:sldIdLst>
  <p:sldSz cx="11520488" cy="6480175"/>
  <p:notesSz cx="6858000" cy="9144000"/>
  <p:custDataLst>
    <p:tags r:id="rId3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84" autoAdjust="0"/>
    <p:restoredTop sz="87054" autoAdjust="0"/>
  </p:normalViewPr>
  <p:slideViewPr>
    <p:cSldViewPr showGuides="1">
      <p:cViewPr varScale="1">
        <p:scale>
          <a:sx n="87" d="100"/>
          <a:sy n="87" d="100"/>
        </p:scale>
        <p:origin x="739" y="67"/>
      </p:cViewPr>
      <p:guideLst/>
    </p:cSldViewPr>
  </p:slideViewPr>
  <p:outlineViewPr>
    <p:cViewPr>
      <p:scale>
        <a:sx n="33" d="100"/>
        <a:sy n="33" d="100"/>
      </p:scale>
      <p:origin x="0" y="-2743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201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B33599C-5299-466F-ABD6-F73B2C70A8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310AA39-F8E0-437F-A1D1-2216A3149D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6EE87-B697-457C-9A42-C3539DD63255}" type="datetimeFigureOut">
              <a:rPr lang="de-DE" smtClean="0"/>
              <a:t>25.03.24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999F86-6EC8-44A9-AD2D-4A8465F95B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EB5007-36E9-44FC-ACE9-C79A986A00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98931-AAE7-4640-BCB7-B4F073CA816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817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E7FB0-F2CB-4390-B51F-8FA22CF0389F}" type="datetimeFigureOut">
              <a:rPr lang="de-DE" smtClean="0"/>
              <a:t>25.03.24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68BF4-7430-4995-A949-EB4F50B9A8B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67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7800" indent="-177800" algn="l" defTabSz="914400" rtl="0" eaLnBrk="1" latinLnBrk="0" hangingPunct="1">
      <a:buClr>
        <a:schemeClr val="accent1"/>
      </a:buClr>
      <a:buFont typeface="Arial" panose="020B0604020202020204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1950" indent="-184150" algn="l" defTabSz="914400" rtl="0" eaLnBrk="1" latinLnBrk="0" hangingPunct="1">
      <a:buClr>
        <a:schemeClr val="accent1"/>
      </a:buClr>
      <a:buFont typeface="Arial" panose="020B0604020202020204" pitchFamily="34" charset="0"/>
      <a:buChar char="&gt;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39750" indent="-177800" algn="l" defTabSz="914400" rtl="0" eaLnBrk="1" latinLnBrk="0" hangingPunct="1">
      <a:buClr>
        <a:schemeClr val="accent1"/>
      </a:buClr>
      <a:buFont typeface="Arial" panose="020B0604020202020204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717550" indent="-177800" algn="l" defTabSz="914400" rtl="0" eaLnBrk="1" latinLnBrk="0" hangingPunct="1">
      <a:buClr>
        <a:schemeClr val="accent1"/>
      </a:buClr>
      <a:buFont typeface="Arial" panose="020B0604020202020204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95350" indent="-177800" algn="l" defTabSz="914400" rtl="0" eaLnBrk="1" latinLnBrk="0" hangingPunct="1">
      <a:buClr>
        <a:schemeClr val="accent1"/>
      </a:buClr>
      <a:buFont typeface="Arial" panose="020B0604020202020204" pitchFamily="34" charset="0"/>
      <a:buChar char="&gt;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68BF4-7430-4995-A949-EB4F50B9A8B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00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68BF4-7430-4995-A949-EB4F50B9A8B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507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768BF4-7430-4995-A949-EB4F50B9A8B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53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.emf"/><Relationship Id="rId9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oleObject" Target="../embeddings/oleObject4.bin"/><Relationship Id="rId7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oleObject" Target="../embeddings/oleObject7.bin"/><Relationship Id="rId7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.emf"/><Relationship Id="rId9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oleObject" Target="../embeddings/oleObject9.bin"/><Relationship Id="rId7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.emf"/><Relationship Id="rId9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675B90DA-0A2D-415B-AE49-06416E0D27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332000"/>
            <a:ext cx="11520488" cy="496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Please insert picture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0B2065D8-847E-4E5F-958D-9E6FE8280EE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12000" y="972000"/>
            <a:ext cx="828000" cy="180000"/>
          </a:xfrm>
        </p:spPr>
        <p:txBody>
          <a:bodyPr/>
          <a:lstStyle>
            <a:lvl1pPr algn="l">
              <a:defRPr sz="1200" b="0"/>
            </a:lvl1pPr>
          </a:lstStyle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05298599-5638-4824-8D82-747AFE33DA7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76000" y="971551"/>
            <a:ext cx="5508000" cy="180000"/>
          </a:xfrm>
          <a:prstGeom prst="rect">
            <a:avLst/>
          </a:prstGeom>
        </p:spPr>
        <p:txBody>
          <a:bodyPr/>
          <a:lstStyle>
            <a:lvl1pPr marL="144000" indent="-144000">
              <a:lnSpc>
                <a:spcPct val="100000"/>
              </a:lnSpc>
              <a:buClr>
                <a:schemeClr val="accent1"/>
              </a:buClr>
              <a:buFont typeface="Open Sans" panose="020B0606030504020204" pitchFamily="34" charset="0"/>
              <a:buChar char="|"/>
              <a:defRPr lang="de-DE" sz="1200" b="0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E8F24C-C5FD-4205-9721-E6D609178114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00000"/>
            <a:ext cx="11520000" cy="180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372C637-8EE0-40C4-BA80-59812385EB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6000" y="288000"/>
            <a:ext cx="1866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16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DE26881-6E9D-4013-A41B-3E13B7DBB8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06252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DE26881-6E9D-4013-A41B-3E13B7DBB8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4C2E48F-818D-4284-802E-0B83AB7AA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80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BDE26881-6E9D-4013-A41B-3E13B7DBB8A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06252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BDE26881-6E9D-4013-A41B-3E13B7DBB8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4C2E48F-818D-4284-802E-0B83AB7AA7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A4E4C0-9DA9-FFBE-3056-FC68B8B0E0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2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908D40D-F586-4CD0-8792-32B1E255ED9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376749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908D40D-F586-4CD0-8792-32B1E255ED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10515667-7470-40B6-A0E6-9E11C6BF9A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3712" y="1587"/>
            <a:ext cx="8315325" cy="6477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E0CB7F6-8104-4507-BBE6-1029A34A08A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1AABAC3-25E9-4FD5-A979-0D9205BDA2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715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8C2075-EA8F-450A-B4A7-B411F25A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0115B40-B74D-4C18-93A2-27473B717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41416BF-6863-4175-9D9B-0A98C332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136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im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C1AAD735-68C7-4830-8543-B4338493F3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806141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C1AAD735-68C7-4830-8543-B4338493F3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FDF44F-8C22-40FA-B750-DD433501A4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0" y="1800225"/>
            <a:ext cx="7560000" cy="4176713"/>
          </a:xfrm>
        </p:spPr>
        <p:txBody>
          <a:bodyPr/>
          <a:lstStyle>
            <a:lvl1pPr>
              <a:lnSpc>
                <a:spcPts val="3200"/>
              </a:lnSpc>
              <a:defRPr sz="2400" b="0">
                <a:solidFill>
                  <a:schemeClr val="accent5"/>
                </a:solidFill>
              </a:defRPr>
            </a:lvl1pPr>
            <a:lvl2pPr marL="0" indent="0">
              <a:lnSpc>
                <a:spcPts val="3200"/>
              </a:lnSpc>
              <a:buNone/>
              <a:defRPr sz="2400" b="1">
                <a:solidFill>
                  <a:schemeClr val="accent5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A6BF131-093D-435C-9BED-223DF4564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389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aim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3DE6080A-27AC-4D83-A570-992F95EEFDF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96830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3DE6080A-27AC-4D83-A570-992F95EEF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fik 8">
            <a:extLst>
              <a:ext uri="{FF2B5EF4-FFF2-40B4-BE49-F238E27FC236}">
                <a16:creationId xmlns:a16="http://schemas.microsoft.com/office/drawing/2014/main" id="{CBD1DDF1-BF01-452B-BE43-190ED3282E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3712" y="1587"/>
            <a:ext cx="8315325" cy="6477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40D1E7E-7411-4AFD-B6D1-14319F565AB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FDF44F-8C22-40FA-B750-DD433501A4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0000" y="1800225"/>
            <a:ext cx="7560000" cy="4176713"/>
          </a:xfrm>
        </p:spPr>
        <p:txBody>
          <a:bodyPr/>
          <a:lstStyle>
            <a:lvl1pPr>
              <a:lnSpc>
                <a:spcPts val="3200"/>
              </a:lnSpc>
              <a:defRPr sz="2400" b="0">
                <a:solidFill>
                  <a:schemeClr val="bg1"/>
                </a:solidFill>
              </a:defRPr>
            </a:lvl1pPr>
            <a:lvl2pPr marL="0" indent="0">
              <a:lnSpc>
                <a:spcPts val="3200"/>
              </a:lnSpc>
              <a:buNone/>
              <a:defRPr sz="2400" b="1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112A4851-5ABB-4547-91F1-5CE8A8EDE3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3848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/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2ABB98FA-9B78-4277-801D-DFCD996E0C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23238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2ABB98FA-9B78-4277-801D-DFCD996E0C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3D870560-21E5-43EA-A374-AD42A8C4252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520488" cy="6480175"/>
          </a:xfrm>
          <a:solidFill>
            <a:schemeClr val="bg2"/>
          </a:solidFill>
        </p:spPr>
        <p:txBody>
          <a:bodyPr/>
          <a:lstStyle/>
          <a:p>
            <a:pPr marL="0" marR="0" lvl="0" indent="0" algn="l" defTabSz="86401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picture</a:t>
            </a:r>
          </a:p>
          <a:p>
            <a:endParaRPr lang="en-US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1DDE135-087D-48D1-87D8-7119F994434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0836300" y="431800"/>
            <a:ext cx="266400" cy="5040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Bild durch Klicken auf Symbol hinzufügen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D23828A-2D1F-45B9-A821-9A822355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E2C9E65-9DB8-4338-81DC-37214567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AAA6C5-3E55-4209-94E8-5221649BF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FDF44F-8C22-40FA-B750-DD433501A4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223864"/>
            <a:ext cx="3096000" cy="4753074"/>
          </a:xfrm>
        </p:spPr>
        <p:txBody>
          <a:bodyPr/>
          <a:lstStyle>
            <a:lvl1pPr>
              <a:lnSpc>
                <a:spcPts val="2300"/>
              </a:lnSpc>
              <a:defRPr sz="1800" b="0">
                <a:solidFill>
                  <a:schemeClr val="accent1"/>
                </a:solidFill>
                <a:latin typeface="+mj-lt"/>
              </a:defRPr>
            </a:lvl1pPr>
            <a:lvl2pPr marL="342900" indent="-342900">
              <a:spcBef>
                <a:spcPts val="600"/>
              </a:spcBef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3100">
                <a:solidFill>
                  <a:schemeClr val="tx1">
                    <a:alpha val="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Ebene2</a:t>
            </a: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0CBC1202-57F9-4F31-B00F-7075629837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616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FCECA0E-61E3-49AD-BF2A-F935851723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53182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FCECA0E-61E3-49AD-BF2A-F935851723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4713CB-AA68-4ADF-808A-3967EF18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55F28B-BDBF-413E-9727-643E5A1D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71D7498-E557-403D-BF95-10639243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614838-8B06-4CFE-ABF1-BE7BB32DD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4"/>
            <a:ext cx="10656888" cy="4176714"/>
          </a:xfrm>
        </p:spPr>
        <p:txBody>
          <a:bodyPr/>
          <a:lstStyle>
            <a:lvl2pPr marL="252000" indent="-252000">
              <a:buFont typeface="Arial" panose="020B0604020202020204" pitchFamily="34" charset="0"/>
              <a:buChar char="&gt;"/>
              <a:tabLst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5A189B6-EE6C-42FE-907F-6334716044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wrap="none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7716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A90C6F88-25A2-4779-BE60-14363614E3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01306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A90C6F88-25A2-4779-BE60-14363614E3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98B56CE4-694D-4EAC-90BC-DE7931C5A2E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3712" y="1587"/>
            <a:ext cx="8315325" cy="6477000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54713CB-AA68-4ADF-808A-3967EF18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555F28B-BDBF-413E-9727-643E5A1DD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71D7498-E557-403D-BF95-10639243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614838-8B06-4CFE-ABF1-BE7BB32DD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4"/>
            <a:ext cx="10656888" cy="417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457200" indent="-457200"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F4DCAE7-9151-42E9-A92A-B7811399A86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C89502B5-BDA9-4F39-8160-24B865EF5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4739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2B28C833-5399-3F68-6FE4-022868F925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209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2B28C833-5399-3F68-6FE4-022868F925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4D93EF8A-C553-456A-8855-BC2209C595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1520488" cy="6300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Please insert picture</a:t>
            </a:r>
          </a:p>
        </p:txBody>
      </p:sp>
      <p:sp>
        <p:nvSpPr>
          <p:cNvPr id="8" name="Bildplatzhalter 11">
            <a:extLst>
              <a:ext uri="{FF2B5EF4-FFF2-40B4-BE49-F238E27FC236}">
                <a16:creationId xmlns:a16="http://schemas.microsoft.com/office/drawing/2014/main" id="{7FD4C7DD-03C4-45C3-92A7-10D074AE831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0836300" y="431800"/>
            <a:ext cx="266400" cy="5040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Bild durch Klicken auf Symbol hinzufügen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01C0CB2-159F-4441-8A67-F8B6FC1DFD0B}"/>
              </a:ext>
            </a:extLst>
          </p:cNvPr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6300000"/>
            <a:ext cx="11520000" cy="18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FB3005-7353-84FA-4E9C-FAE5DBEA9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431800"/>
            <a:ext cx="6505197" cy="576293"/>
          </a:xfrm>
        </p:spPr>
        <p:txBody>
          <a:bodyPr vert="horz"/>
          <a:lstStyle>
            <a:lvl1pPr>
              <a:defRPr sz="2800"/>
            </a:lvl1pPr>
          </a:lstStyle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9D4760F-9CAC-4290-182E-37ECC05B49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1008093"/>
            <a:ext cx="4285615" cy="648997"/>
          </a:xfrm>
          <a:solidFill>
            <a:schemeClr val="accent1"/>
          </a:solidFill>
        </p:spPr>
        <p:txBody>
          <a:bodyPr wrap="none" lIns="180000" tIns="108000" rIns="180000" bIns="108000">
            <a:spAutoFit/>
          </a:bodyPr>
          <a:lstStyle>
            <a:lvl1pPr>
              <a:lnSpc>
                <a:spcPct val="100000"/>
              </a:lnSpc>
              <a:defRPr sz="2800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separate text boxes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1F6C83-0A93-30A3-258A-1A124F46141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1657090"/>
            <a:ext cx="6649147" cy="648997"/>
          </a:xfrm>
          <a:solidFill>
            <a:schemeClr val="accent1"/>
          </a:solidFill>
        </p:spPr>
        <p:txBody>
          <a:bodyPr wrap="none" lIns="180000" tIns="108000" rIns="180000" bIns="108000">
            <a:spAutoFit/>
          </a:bodyPr>
          <a:lstStyle>
            <a:lvl1pPr>
              <a:lnSpc>
                <a:spcPct val="100000"/>
              </a:lnSpc>
              <a:defRPr sz="2800" b="0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Lines can be added by copy/paste</a:t>
            </a:r>
          </a:p>
        </p:txBody>
      </p:sp>
    </p:spTree>
    <p:extLst>
      <p:ext uri="{BB962C8B-B14F-4D97-AF65-F5344CB8AC3E}">
        <p14:creationId xmlns:p14="http://schemas.microsoft.com/office/powerpoint/2010/main" val="348581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B17069B1-7B55-5482-ED4D-8B8912456A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2342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B17069B1-7B55-5482-ED4D-8B8912456A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4D93EF8A-C553-456A-8855-BC2209C595E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1520488" cy="64800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864017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Please insert picture</a:t>
            </a:r>
          </a:p>
          <a:p>
            <a:endParaRPr lang="en-US" dirty="0"/>
          </a:p>
        </p:txBody>
      </p:sp>
      <p:sp>
        <p:nvSpPr>
          <p:cNvPr id="8" name="Bildplatzhalter 11">
            <a:extLst>
              <a:ext uri="{FF2B5EF4-FFF2-40B4-BE49-F238E27FC236}">
                <a16:creationId xmlns:a16="http://schemas.microsoft.com/office/drawing/2014/main" id="{7FD4C7DD-03C4-45C3-92A7-10D074AE831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0836300" y="431800"/>
            <a:ext cx="266400" cy="5040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2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Bild durch Klicken auf Symbol hinzufügen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0EB05E-444A-4883-A917-D336219F63E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E9BDD1E-55C6-46D6-A0C9-A9E0E7BA87C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A491EE-5570-4717-970C-05CAF86F221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E945230-2AD8-78E6-DD9D-A974C751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</a:t>
            </a:r>
            <a:r>
              <a:rPr lang="en-US"/>
              <a:t>title style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3F97236-CBDA-E695-C948-0A3BC17591A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1801" y="915760"/>
            <a:ext cx="3613573" cy="483960"/>
          </a:xfrm>
          <a:solidFill>
            <a:schemeClr val="accent1"/>
          </a:solidFill>
        </p:spPr>
        <p:txBody>
          <a:bodyPr wrap="none" lIns="180000" tIns="72000" rIns="180000" bIns="72000">
            <a:spAutoFit/>
          </a:bodyPr>
          <a:lstStyle>
            <a:lvl1pPr>
              <a:lnSpc>
                <a:spcPct val="100000"/>
              </a:lnSpc>
              <a:defRPr sz="2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Second line possible</a:t>
            </a:r>
          </a:p>
        </p:txBody>
      </p:sp>
    </p:spTree>
    <p:extLst>
      <p:ext uri="{BB962C8B-B14F-4D97-AF65-F5344CB8AC3E}">
        <p14:creationId xmlns:p14="http://schemas.microsoft.com/office/powerpoint/2010/main" val="371325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0F8B6C6F-BD2C-4E55-AB78-1E63310AE5B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7121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0F8B6C6F-BD2C-4E55-AB78-1E63310AE5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11984634-E143-4B7F-A5F6-A2B3CAA9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34476" y="1798544"/>
            <a:ext cx="5256213" cy="4176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C569744-C8ED-4779-AC80-DA1B98385F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866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07D9BBC2-7310-4903-940B-90690B2985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782041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07D9BBC2-7310-4903-940B-90690B2985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32D1F650-5CAB-42D2-955B-132A759D7E0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3712" y="1587"/>
            <a:ext cx="8315325" cy="647700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9971FA2-30EF-43C5-8436-38D2FA44D3C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457200" indent="-457200"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3" name="Inhaltsplatzhalter 11">
            <a:extLst>
              <a:ext uri="{FF2B5EF4-FFF2-40B4-BE49-F238E27FC236}">
                <a16:creationId xmlns:a16="http://schemas.microsoft.com/office/drawing/2014/main" id="{11984634-E143-4B7F-A5F6-A2B3CAA9341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834476" y="1798544"/>
            <a:ext cx="5256213" cy="41767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457200" indent="-457200"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CAB2934-C1F1-4C84-8F44-C2C2C2A06F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666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lank righ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49BAEFD2-0EB7-47F4-8C01-9A831DB98F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60063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49BAEFD2-0EB7-47F4-8C01-9A831DB98F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D7390F-3EB9-4359-AEBA-12555B618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5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Blank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FC204245-BF56-40B8-9CE1-94AA0C033D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8790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FC204245-BF56-40B8-9CE1-94AA0C033D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021B20DC-25FC-4FB7-9E88-AC426D9AEE3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3712" y="1587"/>
            <a:ext cx="8315325" cy="6477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01F2409-D2A1-4542-BC70-C7CD6CB1ED1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A6650AC-28E1-4DD3-BE53-8F4133981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B40FC3A8-5A84-4805-8669-A4FD5B88C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FE3EA8E-4B59-4444-9883-E7B8A43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E70650A6-A24B-498D-9EFD-E657A8C8685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31800" y="1800225"/>
            <a:ext cx="5256213" cy="41767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 marL="457200" indent="-457200">
              <a:buFontTx/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  <a:defRPr>
                <a:solidFill>
                  <a:schemeClr val="bg1"/>
                </a:solidFill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2651F15-C668-4A10-A0A3-FAF165CE57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3555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26" Type="http://schemas.openxmlformats.org/officeDocument/2006/relationships/image" Target="../media/image7.sv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48FB46A-897A-4FBB-9A4C-5AC38888389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13039863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9" imgW="344" imgH="345" progId="TCLayout.ActiveDocument.1">
                  <p:embed/>
                </p:oleObj>
              </mc:Choice>
              <mc:Fallback>
                <p:oleObj name="think-cell Folie" r:id="rId19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48FB46A-897A-4FBB-9A4C-5AC3888838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78B85E22-5209-4FF5-9907-4AC3A0667CA4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23712" y="1587"/>
            <a:ext cx="8315325" cy="6477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1" y="431800"/>
            <a:ext cx="5210163" cy="483960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180000" tIns="72000" rIns="180000" bIns="72000" rtlCol="0" anchor="ctr">
            <a:spAutoFit/>
          </a:bodyPr>
          <a:lstStyle/>
          <a:p>
            <a:r>
              <a:rPr lang="en-US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1" y="1800225"/>
            <a:ext cx="10656887" cy="4176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44000" y="6156000"/>
            <a:ext cx="72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2/09/2022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0000" y="6156000"/>
            <a:ext cx="6372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cap="all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6000" y="6156000"/>
            <a:ext cx="360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tabLst>
                <a:tab pos="252000" algn="r"/>
              </a:tabLst>
              <a:defRPr sz="1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8C188E2-DF28-48FB-8EEC-71D6A13B9A9E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836000" y="431800"/>
            <a:ext cx="26670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66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0" r:id="rId2"/>
    <p:sldLayoutId id="2147483671" r:id="rId3"/>
    <p:sldLayoutId id="2147483663" r:id="rId4"/>
    <p:sldLayoutId id="2147483665" r:id="rId5"/>
    <p:sldLayoutId id="2147483652" r:id="rId6"/>
    <p:sldLayoutId id="2147483683" r:id="rId7"/>
    <p:sldLayoutId id="2147483670" r:id="rId8"/>
    <p:sldLayoutId id="2147483672" r:id="rId9"/>
    <p:sldLayoutId id="2147483654" r:id="rId10"/>
    <p:sldLayoutId id="2147483684" r:id="rId11"/>
    <p:sldLayoutId id="2147483673" r:id="rId12"/>
    <p:sldLayoutId id="2147483655" r:id="rId13"/>
    <p:sldLayoutId id="2147483668" r:id="rId14"/>
    <p:sldLayoutId id="2147483682" r:id="rId15"/>
    <p:sldLayoutId id="2147483661" r:id="rId16"/>
  </p:sldLayoutIdLst>
  <p:hf hdr="0" ftr="0"/>
  <p:txStyles>
    <p:titleStyle>
      <a:lvl1pPr algn="l" defTabSz="864017" rtl="0" eaLnBrk="1" latinLnBrk="0" hangingPunct="1">
        <a:spcBef>
          <a:spcPct val="0"/>
        </a:spcBef>
        <a:buNone/>
        <a:defRPr sz="22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ts val="2400"/>
        </a:lnSpc>
        <a:spcBef>
          <a:spcPts val="0"/>
        </a:spcBef>
        <a:buFont typeface="Arial" panose="020B0604020202020204" pitchFamily="34" charset="0"/>
        <a:buNone/>
        <a:defRPr lang="en-US"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864017" rtl="0" eaLnBrk="1" latinLnBrk="0" hangingPunct="1">
        <a:lnSpc>
          <a:spcPts val="24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180000" algn="l" defTabSz="864017" rtl="0" eaLnBrk="1" latinLnBrk="0" hangingPunct="1">
        <a:lnSpc>
          <a:spcPts val="2400"/>
        </a:lnSpc>
        <a:spcBef>
          <a:spcPts val="0"/>
        </a:spcBef>
        <a:buFont typeface="Open Sans" panose="020B0606030504020204" pitchFamily="34" charset="0"/>
        <a:buChar char="-"/>
        <a:defRPr lang="en-US"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864017" rtl="0" eaLnBrk="1" latinLnBrk="0" hangingPunct="1">
        <a:lnSpc>
          <a:spcPts val="24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1800" kern="1200">
          <a:solidFill>
            <a:schemeClr val="accent1"/>
          </a:solidFill>
          <a:latin typeface="Open Sans Light" pitchFamily="2" charset="0"/>
          <a:ea typeface="Open Sans Light" pitchFamily="2" charset="0"/>
          <a:cs typeface="Open Sans Light" pitchFamily="2" charset="0"/>
        </a:defRPr>
      </a:lvl4pPr>
      <a:lvl5pPr marL="0" indent="0" algn="l" defTabSz="864017" rtl="0" eaLnBrk="1" latinLnBrk="0" hangingPunct="1">
        <a:lnSpc>
          <a:spcPts val="1200"/>
        </a:lnSpc>
        <a:spcBef>
          <a:spcPts val="0"/>
        </a:spcBef>
        <a:buFont typeface="Open Sans" panose="020B0606030504020204" pitchFamily="34" charset="0"/>
        <a:buNone/>
        <a:defRPr lang="en-US" sz="900" b="1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864017" rtl="0" eaLnBrk="1" latinLnBrk="0" hangingPunct="1">
        <a:lnSpc>
          <a:spcPts val="2400"/>
        </a:lnSpc>
        <a:spcBef>
          <a:spcPts val="600"/>
        </a:spcBef>
        <a:spcAft>
          <a:spcPts val="600"/>
        </a:spcAft>
        <a:buFontTx/>
        <a:buBlip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</a:buBlip>
        <a:defRPr sz="31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864017" rtl="0" eaLnBrk="1" latinLnBrk="0" hangingPunct="1">
        <a:spcBef>
          <a:spcPts val="0"/>
        </a:spcBef>
        <a:buFont typeface="Arial" panose="020B0604020202020204" pitchFamily="34" charset="0"/>
        <a:buNone/>
        <a:defRPr sz="1890" b="1" i="0" kern="1200">
          <a:solidFill>
            <a:srgbClr val="FF0000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72" userDrawn="1">
          <p15:clr>
            <a:srgbClr val="F26B43"/>
          </p15:clr>
        </p15:guide>
        <p15:guide id="2" pos="272" userDrawn="1">
          <p15:clr>
            <a:srgbClr val="F26B43"/>
          </p15:clr>
        </p15:guide>
        <p15:guide id="3" pos="6985" userDrawn="1">
          <p15:clr>
            <a:srgbClr val="F26B43"/>
          </p15:clr>
        </p15:guide>
        <p15:guide id="4" pos="3583" userDrawn="1">
          <p15:clr>
            <a:srgbClr val="F26B43"/>
          </p15:clr>
        </p15:guide>
        <p15:guide id="5" pos="3674" userDrawn="1">
          <p15:clr>
            <a:srgbClr val="F26B43"/>
          </p15:clr>
        </p15:guide>
        <p15:guide id="6" orient="horz" pos="1134" userDrawn="1">
          <p15:clr>
            <a:srgbClr val="F26B43"/>
          </p15:clr>
        </p15:guide>
        <p15:guide id="7" orient="horz" pos="37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5" Type="http://schemas.openxmlformats.org/officeDocument/2006/relationships/image" Target="../media/image31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5" Type="http://schemas.openxmlformats.org/officeDocument/2006/relationships/image" Target="../media/image34.jpe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6" Type="http://schemas.openxmlformats.org/officeDocument/2006/relationships/image" Target="../media/image46.jpeg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portal.piral.cloud/feeds" TargetMode="Externa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5" Type="http://schemas.openxmlformats.org/officeDocument/2006/relationships/image" Target="../media/image53.gif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7" Type="http://schemas.openxmlformats.org/officeDocument/2006/relationships/image" Target="../media/image55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.xml"/><Relationship Id="rId6" Type="http://schemas.openxmlformats.org/officeDocument/2006/relationships/image" Target="../media/image54.svg"/><Relationship Id="rId5" Type="http://schemas.openxmlformats.org/officeDocument/2006/relationships/image" Target="../media/image6.png"/><Relationship Id="rId4" Type="http://schemas.openxmlformats.org/officeDocument/2006/relationships/image" Target="../media/image21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6" Type="http://schemas.openxmlformats.org/officeDocument/2006/relationships/image" Target="../media/image24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1.xml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8.jpeg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9.jpeg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Bildplatzhalter 71">
            <a:extLst>
              <a:ext uri="{FF2B5EF4-FFF2-40B4-BE49-F238E27FC236}">
                <a16:creationId xmlns:a16="http://schemas.microsoft.com/office/drawing/2014/main" id="{E0F2F026-7F5A-4E6D-8389-96DE174FE8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2792" b="3972"/>
          <a:stretch/>
        </p:blipFill>
        <p:spPr>
          <a:xfrm>
            <a:off x="0" y="1332000"/>
            <a:ext cx="11520488" cy="496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D02A2-46F7-4D2F-805B-84D9026656A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9AA4220D-712B-4F80-8FCF-9D0822D36B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Okan Davut | Senior Frontend Developer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2C6C3-9683-6410-5D17-38E7ABD5DA0F}"/>
              </a:ext>
            </a:extLst>
          </p:cNvPr>
          <p:cNvSpPr txBox="1">
            <a:spLocks/>
          </p:cNvSpPr>
          <p:nvPr/>
        </p:nvSpPr>
        <p:spPr>
          <a:xfrm>
            <a:off x="431800" y="2449222"/>
            <a:ext cx="2301547" cy="64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180000" tIns="108000" rIns="180000" bIns="108000" rtlCol="0" anchor="ctr" anchorCtr="0">
            <a:spAutoFit/>
          </a:bodyPr>
          <a:lstStyle>
            <a:defPPr>
              <a:defRPr lang="de-DE"/>
            </a:defPPr>
            <a:lvl1pPr>
              <a:defRPr sz="2800" cap="all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with PIRAL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06A1049F-A152-0072-257B-49042F007F0D}"/>
              </a:ext>
            </a:extLst>
          </p:cNvPr>
          <p:cNvSpPr txBox="1">
            <a:spLocks/>
          </p:cNvSpPr>
          <p:nvPr/>
        </p:nvSpPr>
        <p:spPr>
          <a:xfrm>
            <a:off x="431800" y="1800225"/>
            <a:ext cx="6408564" cy="64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180000" tIns="108000" rIns="180000" bIns="108000" rtlCol="0" anchor="ctr" anchorCtr="0">
            <a:spAutoFit/>
          </a:bodyPr>
          <a:lstStyle>
            <a:defPPr>
              <a:defRPr lang="de-DE"/>
            </a:defPPr>
            <a:lvl1pPr>
              <a:defRPr sz="2800" b="1" cap="all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MICRO-FRONTEND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3917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2A23BAB-AF1C-4DE8-825C-5F88B43616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255538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2A23BAB-AF1C-4DE8-825C-5F88B43616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6E6133-63EC-7653-966D-268F2A12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116989AF-A139-4B29-BD9B-9D427FC25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684" y="1583903"/>
            <a:ext cx="6120680" cy="3710242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app-shell  - main application layout</a:t>
            </a:r>
          </a:p>
          <a:p>
            <a:pPr marL="774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Register applications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pilet-1 - React application</a:t>
            </a:r>
          </a:p>
          <a:p>
            <a:pPr marL="774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Product page</a:t>
            </a:r>
          </a:p>
          <a:p>
            <a:pPr marL="774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Product card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pilet-2 - Vue application</a:t>
            </a:r>
          </a:p>
          <a:p>
            <a:pPr marL="774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Cart</a:t>
            </a:r>
          </a:p>
          <a:p>
            <a:pPr marL="7749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Buy Button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2B77490-1E51-4455-A135-99EE8786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2606117" cy="483960"/>
          </a:xfrm>
        </p:spPr>
        <p:txBody>
          <a:bodyPr vert="horz"/>
          <a:lstStyle/>
          <a:p>
            <a:r>
              <a:rPr lang="en-US" dirty="0"/>
              <a:t>App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0A78BA-0485-9EB9-2E31-F647172B4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356" y="1144532"/>
            <a:ext cx="3384376" cy="4588984"/>
          </a:xfrm>
          <a:prstGeom prst="rect">
            <a:avLst/>
          </a:prstGeom>
        </p:spPr>
      </p:pic>
      <p:sp>
        <p:nvSpPr>
          <p:cNvPr id="10" name="Datumsplatzhalter 6">
            <a:extLst>
              <a:ext uri="{FF2B5EF4-FFF2-40B4-BE49-F238E27FC236}">
                <a16:creationId xmlns:a16="http://schemas.microsoft.com/office/drawing/2014/main" id="{CFE93C23-740C-2AA2-626E-CAA28B4F90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53379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9A316-3D59-4B12-0B8D-DEF2EB66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45BA42-844F-79C5-4D9A-54883B6FB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852706" cy="48396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TR" dirty="0"/>
              <a:t>pp-shell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621992-0392-90D1-63C1-6F12356E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43" y="1512532"/>
            <a:ext cx="3134327" cy="367240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D56CB60-95D0-B9B4-CF69-32BB1AFDF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68" y="1511895"/>
            <a:ext cx="5688632" cy="367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atumsplatzhalter 6">
            <a:extLst>
              <a:ext uri="{FF2B5EF4-FFF2-40B4-BE49-F238E27FC236}">
                <a16:creationId xmlns:a16="http://schemas.microsoft.com/office/drawing/2014/main" id="{5419ED31-BFD1-FF73-CF95-5409F567C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1515205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2A23BAB-AF1C-4DE8-825C-5F88B43616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2A23BAB-AF1C-4DE8-825C-5F88B43616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69ADBA0-C91C-46E3-B753-A3E61E30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6E6133-63EC-7653-966D-268F2A12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116989AF-A139-4B29-BD9B-9D427FC25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668" y="1606667"/>
            <a:ext cx="4620513" cy="3669372"/>
          </a:xfrm>
        </p:spPr>
        <p:txBody>
          <a:bodyPr/>
          <a:lstStyle/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0" dirty="0" err="1"/>
              <a:t>Piral</a:t>
            </a:r>
            <a:r>
              <a:rPr lang="en-US" sz="2000" b="0" dirty="0"/>
              <a:t> package</a:t>
            </a:r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0" dirty="0" err="1"/>
              <a:t>Piral-vue</a:t>
            </a:r>
            <a:endParaRPr lang="en-US" sz="2000" b="0" dirty="0"/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0" dirty="0" err="1"/>
              <a:t>feedUrl</a:t>
            </a:r>
            <a:endParaRPr lang="en-US" sz="2000" b="0" dirty="0"/>
          </a:p>
          <a:p>
            <a:pPr marL="342900" lvl="1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0" dirty="0" err="1"/>
              <a:t>renderInstance</a:t>
            </a:r>
            <a:endParaRPr lang="en-US" sz="2000" b="0" dirty="0"/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Layout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Plugins</a:t>
            </a:r>
          </a:p>
          <a:p>
            <a:pPr marL="774900" lvl="2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requestPilets</a:t>
            </a:r>
            <a:r>
              <a:rPr lang="en-US" sz="1600" dirty="0"/>
              <a:t> from </a:t>
            </a:r>
            <a:r>
              <a:rPr lang="en-US" sz="1600" dirty="0" err="1"/>
              <a:t>feedUrl</a:t>
            </a:r>
            <a:endParaRPr lang="en-US" sz="1600" dirty="0"/>
          </a:p>
          <a:p>
            <a:pPr lvl="1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2B77490-1E51-4455-A135-99EE8786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835072" cy="483960"/>
          </a:xfrm>
        </p:spPr>
        <p:txBody>
          <a:bodyPr vert="horz"/>
          <a:lstStyle/>
          <a:p>
            <a:r>
              <a:rPr lang="en-US" dirty="0"/>
              <a:t>App shell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B75ED0-D1B5-7253-7377-83C5D4D59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673" y="1201737"/>
            <a:ext cx="54229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50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FBCCA4-8FB4-305F-5645-0B962CFF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EC0A39-8358-887B-5528-D38F02057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6979045" cy="48396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TR" dirty="0"/>
              <a:t>fter completing the coding of app-shell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9939DB-366E-E2CB-B506-9C6AE6B59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884" y="1799927"/>
            <a:ext cx="6192688" cy="3412637"/>
          </a:xfrm>
          <a:prstGeom prst="rect">
            <a:avLst/>
          </a:prstGeom>
        </p:spPr>
      </p:pic>
      <p:sp>
        <p:nvSpPr>
          <p:cNvPr id="12" name="Datumsplatzhalter 6">
            <a:extLst>
              <a:ext uri="{FF2B5EF4-FFF2-40B4-BE49-F238E27FC236}">
                <a16:creationId xmlns:a16="http://schemas.microsoft.com/office/drawing/2014/main" id="{53E0D39D-A082-2827-5FAD-F01486F17E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263699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16201-1591-852B-121E-9CB53920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AB84EF-DCD8-5F7A-D0AA-94152FD6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2732306" cy="48396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TR" dirty="0"/>
              <a:t>reating pilets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C6105C-AD67-1996-4FC1-FFCE0D8F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807" y="1950532"/>
            <a:ext cx="4392488" cy="2760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E284E6-BF06-384C-4505-0F3490773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458" y="1943942"/>
            <a:ext cx="5141223" cy="2760721"/>
          </a:xfrm>
          <a:prstGeom prst="rect">
            <a:avLst/>
          </a:prstGeom>
        </p:spPr>
      </p:pic>
      <p:sp>
        <p:nvSpPr>
          <p:cNvPr id="11" name="Datumsplatzhalter 6">
            <a:extLst>
              <a:ext uri="{FF2B5EF4-FFF2-40B4-BE49-F238E27FC236}">
                <a16:creationId xmlns:a16="http://schemas.microsoft.com/office/drawing/2014/main" id="{EB48D4FE-B6A1-0774-E248-8BE71CAD65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4011056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03C256-7E80-F57C-8271-2FE2FF75C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79DE83-2DA4-68C6-415B-D9E263B2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14472" cy="48396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TR" dirty="0"/>
              <a:t>ilet - 1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C508C5-6BCC-816E-8D94-E34D4FF3C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08" y="2303983"/>
            <a:ext cx="4608512" cy="167582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90B8112-D1AD-28CD-7E5A-A067EA82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276" y="1696789"/>
            <a:ext cx="3792102" cy="308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umsplatzhalter 6">
            <a:extLst>
              <a:ext uri="{FF2B5EF4-FFF2-40B4-BE49-F238E27FC236}">
                <a16:creationId xmlns:a16="http://schemas.microsoft.com/office/drawing/2014/main" id="{24ECD9DB-22AD-16DE-7EAC-A5113D5E2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2403003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2A23BAB-AF1C-4DE8-825C-5F88B43616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2A23BAB-AF1C-4DE8-825C-5F88B43616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6E6133-63EC-7653-966D-268F2A12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2B77490-1E51-4455-A135-99EE8786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2506731" cy="483960"/>
          </a:xfrm>
        </p:spPr>
        <p:txBody>
          <a:bodyPr vert="horz"/>
          <a:lstStyle/>
          <a:p>
            <a:r>
              <a:rPr lang="en-US" dirty="0" err="1"/>
              <a:t>Pilet</a:t>
            </a:r>
            <a:r>
              <a:rPr lang="en-US" dirty="0"/>
              <a:t> 1 –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0A1EBE-7B9A-6F69-6B98-68BDD6C98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252" y="1514931"/>
            <a:ext cx="4821200" cy="3666828"/>
          </a:xfrm>
          <a:prstGeom prst="rect">
            <a:avLst/>
          </a:prstGeom>
        </p:spPr>
      </p:pic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E88698FB-9FD6-3A16-76FE-370442E0A1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267" y="1625310"/>
            <a:ext cx="4764530" cy="13651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app-shell local </a:t>
            </a:r>
            <a:r>
              <a:rPr lang="en-US" sz="2000" dirty="0" err="1"/>
              <a:t>npm</a:t>
            </a:r>
            <a:r>
              <a:rPr lang="en-US" sz="2000" dirty="0"/>
              <a:t> package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registerTile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Piral.Extension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52C6B1-77C4-8185-FA96-8939523DE3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829" y="3456111"/>
            <a:ext cx="3886202" cy="1319526"/>
          </a:xfrm>
          <a:prstGeom prst="rect">
            <a:avLst/>
          </a:prstGeom>
        </p:spPr>
      </p:pic>
      <p:sp>
        <p:nvSpPr>
          <p:cNvPr id="13" name="Datumsplatzhalter 6">
            <a:extLst>
              <a:ext uri="{FF2B5EF4-FFF2-40B4-BE49-F238E27FC236}">
                <a16:creationId xmlns:a16="http://schemas.microsoft.com/office/drawing/2014/main" id="{B7C6D12B-E082-B8C9-B395-47C6458C23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252890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5A38F-F0E8-CC79-9917-F1818C25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B62EB-855D-BD46-EA10-A697920EF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85" y="2736031"/>
            <a:ext cx="5153117" cy="32564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7C5C91F-880B-FAF5-6959-78CDE1115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2658952" cy="48396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TR" dirty="0"/>
              <a:t>ilet-1 preview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85F13D-F161-F135-D3D8-D4CCFB60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36" y="1223863"/>
            <a:ext cx="3744416" cy="1248139"/>
          </a:xfrm>
          <a:prstGeom prst="rect">
            <a:avLst/>
          </a:prstGeom>
        </p:spPr>
      </p:pic>
      <p:sp>
        <p:nvSpPr>
          <p:cNvPr id="10" name="Datumsplatzhalter 6">
            <a:extLst>
              <a:ext uri="{FF2B5EF4-FFF2-40B4-BE49-F238E27FC236}">
                <a16:creationId xmlns:a16="http://schemas.microsoft.com/office/drawing/2014/main" id="{5F013E0C-E64C-811A-FDA4-FBA989A71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1855988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77C0B3-C32D-37AB-808F-65B9D24B9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0B8D0B-713F-24F7-4BD9-CA695BEC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14472" cy="48396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TR" dirty="0"/>
              <a:t>ilet - 2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B2BF6-54FB-FEF3-0D54-64BE982B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848" y="2447999"/>
            <a:ext cx="4824536" cy="1861078"/>
          </a:xfrm>
          <a:prstGeom prst="rect">
            <a:avLst/>
          </a:prstGeom>
        </p:spPr>
      </p:pic>
      <p:sp>
        <p:nvSpPr>
          <p:cNvPr id="9" name="Datumsplatzhalter 6">
            <a:extLst>
              <a:ext uri="{FF2B5EF4-FFF2-40B4-BE49-F238E27FC236}">
                <a16:creationId xmlns:a16="http://schemas.microsoft.com/office/drawing/2014/main" id="{8F12CD69-A86C-A910-ACB3-85A3214F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C8EEA-CA32-297C-CDB9-2E228E20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16" y="2387938"/>
            <a:ext cx="45085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2A23BAB-AF1C-4DE8-825C-5F88B43616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51" imgH="351" progId="TCLayout.ActiveDocument.1">
                  <p:embed/>
                </p:oleObj>
              </mc:Choice>
              <mc:Fallback>
                <p:oleObj name="think-cell Folie" r:id="rId4" imgW="351" imgH="351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2A23BAB-AF1C-4DE8-825C-5F88B43616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6E6133-63EC-7653-966D-268F2A12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116989AF-A139-4B29-BD9B-9D427FC25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7716" y="2472580"/>
            <a:ext cx="4464496" cy="16630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App.setData</a:t>
            </a:r>
            <a:r>
              <a:rPr lang="en-US" sz="2000" dirty="0"/>
              <a:t> - </a:t>
            </a:r>
            <a:r>
              <a:rPr lang="en-US" sz="2000" dirty="0" err="1"/>
              <a:t>app.getData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App.registerExtension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App.registerMenu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App.registerPage</a:t>
            </a:r>
            <a:endParaRPr lang="en-US" sz="20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2B77490-1E51-4455-A135-99EE8786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2463386" cy="483960"/>
          </a:xfrm>
        </p:spPr>
        <p:txBody>
          <a:bodyPr vert="horz"/>
          <a:lstStyle/>
          <a:p>
            <a:r>
              <a:rPr lang="en-US" dirty="0"/>
              <a:t>Pilet-2 - setup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D0BCF-5602-6E8D-884F-16A933C1C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244" y="1143866"/>
            <a:ext cx="5157044" cy="4320480"/>
          </a:xfrm>
          <a:prstGeom prst="rect">
            <a:avLst/>
          </a:prstGeom>
        </p:spPr>
      </p:pic>
      <p:sp>
        <p:nvSpPr>
          <p:cNvPr id="11" name="Datumsplatzhalter 6">
            <a:extLst>
              <a:ext uri="{FF2B5EF4-FFF2-40B4-BE49-F238E27FC236}">
                <a16:creationId xmlns:a16="http://schemas.microsoft.com/office/drawing/2014/main" id="{24A71EE5-DA05-6D06-3420-8CA6466EE7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184476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C06914F-D1F6-4671-B6AA-6B3489B627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82135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C06914F-D1F6-4671-B6AA-6B3489B627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904338A-6FC4-7050-D927-D8B557CB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085DF96E-638A-425C-8996-76C0497D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1540056" cy="483960"/>
          </a:xfrm>
        </p:spPr>
        <p:txBody>
          <a:bodyPr vert="horz"/>
          <a:lstStyle/>
          <a:p>
            <a:r>
              <a:rPr lang="en-US" dirty="0"/>
              <a:t>Agenda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953C89C-AE65-4FEC-AF86-8388B79C8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6188" y="5263575"/>
            <a:ext cx="952500" cy="352425"/>
          </a:xfrm>
          <a:prstGeom prst="rect">
            <a:avLst/>
          </a:prstGeom>
        </p:spPr>
      </p:pic>
      <p:grpSp>
        <p:nvGrpSpPr>
          <p:cNvPr id="4" name="Gruppieren 19">
            <a:extLst>
              <a:ext uri="{FF2B5EF4-FFF2-40B4-BE49-F238E27FC236}">
                <a16:creationId xmlns:a16="http://schemas.microsoft.com/office/drawing/2014/main" id="{14BDF933-1AE8-C0EE-CC96-21AEA502975A}"/>
              </a:ext>
            </a:extLst>
          </p:cNvPr>
          <p:cNvGrpSpPr/>
          <p:nvPr/>
        </p:nvGrpSpPr>
        <p:grpSpPr>
          <a:xfrm>
            <a:off x="431800" y="1763868"/>
            <a:ext cx="7747408" cy="543683"/>
            <a:chOff x="431800" y="1800225"/>
            <a:chExt cx="8207924" cy="576000"/>
          </a:xfrm>
        </p:grpSpPr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E45D27FC-DBCF-FD5A-7C53-ED8AF5BBF4AE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1800225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/>
                <a:t>Micro-Frontend</a:t>
              </a:r>
              <a:r>
                <a:rPr lang="en-US" sz="2000" b="1" i="0" dirty="0">
                  <a:effectLst/>
                  <a:latin typeface="Söhne"/>
                </a:rPr>
                <a:t> </a:t>
              </a:r>
              <a:r>
                <a:rPr lang="en-US" sz="2400" b="0" cap="none" dirty="0"/>
                <a:t>Architecture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DEC33E-0639-5308-CF05-EC2CE028CFFD}"/>
                </a:ext>
              </a:extLst>
            </p:cNvPr>
            <p:cNvSpPr txBox="1"/>
            <p:nvPr/>
          </p:nvSpPr>
          <p:spPr>
            <a:xfrm>
              <a:off x="431800" y="1800225"/>
              <a:ext cx="576000" cy="576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7" name="Gruppieren 24">
            <a:extLst>
              <a:ext uri="{FF2B5EF4-FFF2-40B4-BE49-F238E27FC236}">
                <a16:creationId xmlns:a16="http://schemas.microsoft.com/office/drawing/2014/main" id="{243838CD-99C0-8BA3-686D-6C49A064F6E4}"/>
              </a:ext>
            </a:extLst>
          </p:cNvPr>
          <p:cNvGrpSpPr/>
          <p:nvPr/>
        </p:nvGrpSpPr>
        <p:grpSpPr>
          <a:xfrm>
            <a:off x="431800" y="2375299"/>
            <a:ext cx="7747408" cy="543683"/>
            <a:chOff x="431800" y="2448000"/>
            <a:chExt cx="8207924" cy="576000"/>
          </a:xfrm>
        </p:grpSpPr>
        <p:sp>
          <p:nvSpPr>
            <p:cNvPr id="8" name="TextBox 12">
              <a:extLst>
                <a:ext uri="{FF2B5EF4-FFF2-40B4-BE49-F238E27FC236}">
                  <a16:creationId xmlns:a16="http://schemas.microsoft.com/office/drawing/2014/main" id="{9D4E9296-B1CE-81F7-7EBD-F75405C6FDC2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2448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/>
                <a:t>Why</a:t>
              </a:r>
              <a:r>
                <a:rPr lang="en-US" sz="2000" b="1" i="0" dirty="0">
                  <a:effectLst/>
                  <a:latin typeface="Söhne"/>
                </a:rPr>
                <a:t> </a:t>
              </a:r>
              <a:r>
                <a:rPr lang="en-US" sz="2400" b="0" cap="none" dirty="0"/>
                <a:t>Micro-Frontend</a:t>
              </a:r>
              <a:r>
                <a:rPr lang="en-US" sz="2000" b="1" i="0" dirty="0">
                  <a:effectLst/>
                  <a:latin typeface="Söhne"/>
                </a:rPr>
                <a:t> </a:t>
              </a:r>
              <a:r>
                <a:rPr lang="en-US" sz="2400" b="0" cap="none" dirty="0"/>
                <a:t>Architecture</a:t>
              </a: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7A48C902-2C2C-ED05-EEF1-760018244C14}"/>
                </a:ext>
              </a:extLst>
            </p:cNvPr>
            <p:cNvSpPr txBox="1"/>
            <p:nvPr/>
          </p:nvSpPr>
          <p:spPr>
            <a:xfrm>
              <a:off x="431800" y="2448000"/>
              <a:ext cx="576000" cy="576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12" name="Gruppieren 27">
            <a:extLst>
              <a:ext uri="{FF2B5EF4-FFF2-40B4-BE49-F238E27FC236}">
                <a16:creationId xmlns:a16="http://schemas.microsoft.com/office/drawing/2014/main" id="{FCC41DEB-37A9-4449-3A6D-1A6801A8E1BD}"/>
              </a:ext>
            </a:extLst>
          </p:cNvPr>
          <p:cNvGrpSpPr/>
          <p:nvPr/>
        </p:nvGrpSpPr>
        <p:grpSpPr>
          <a:xfrm>
            <a:off x="431800" y="2986942"/>
            <a:ext cx="7747408" cy="543683"/>
            <a:chOff x="431800" y="3096000"/>
            <a:chExt cx="8207924" cy="576000"/>
          </a:xfrm>
        </p:grpSpPr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095245BB-5506-C136-1C35-7C9FF832A2A7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3096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/>
                <a:t>Introduction to the </a:t>
              </a:r>
              <a:r>
                <a:rPr lang="en-US" sz="2400" b="0" cap="none" dirty="0" err="1"/>
                <a:t>Piral</a:t>
              </a:r>
              <a:endParaRPr lang="en-US" sz="2400" b="0" cap="none" dirty="0"/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696C32AA-60E7-E8DE-E25F-27AFC7E77CA8}"/>
                </a:ext>
              </a:extLst>
            </p:cNvPr>
            <p:cNvSpPr txBox="1"/>
            <p:nvPr/>
          </p:nvSpPr>
          <p:spPr>
            <a:xfrm>
              <a:off x="431800" y="3096000"/>
              <a:ext cx="576000" cy="576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15" name="Gruppieren 39">
            <a:extLst>
              <a:ext uri="{FF2B5EF4-FFF2-40B4-BE49-F238E27FC236}">
                <a16:creationId xmlns:a16="http://schemas.microsoft.com/office/drawing/2014/main" id="{05BD018F-520B-8EA9-EAAC-8CC8B9AFA5EF}"/>
              </a:ext>
            </a:extLst>
          </p:cNvPr>
          <p:cNvGrpSpPr/>
          <p:nvPr/>
        </p:nvGrpSpPr>
        <p:grpSpPr>
          <a:xfrm>
            <a:off x="431800" y="1152225"/>
            <a:ext cx="7747408" cy="543683"/>
            <a:chOff x="431800" y="1152225"/>
            <a:chExt cx="8207924" cy="576000"/>
          </a:xfrm>
        </p:grpSpPr>
        <p:sp>
          <p:nvSpPr>
            <p:cNvPr id="16" name="TextBox 11">
              <a:extLst>
                <a:ext uri="{FF2B5EF4-FFF2-40B4-BE49-F238E27FC236}">
                  <a16:creationId xmlns:a16="http://schemas.microsoft.com/office/drawing/2014/main" id="{0B827D6E-F234-E97D-2317-50D820EFEF93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1152225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/>
                <a:t>Who am I?</a:t>
              </a:r>
            </a:p>
          </p:txBody>
        </p:sp>
        <p:sp>
          <p:nvSpPr>
            <p:cNvPr id="17" name="TextBox 5">
              <a:extLst>
                <a:ext uri="{FF2B5EF4-FFF2-40B4-BE49-F238E27FC236}">
                  <a16:creationId xmlns:a16="http://schemas.microsoft.com/office/drawing/2014/main" id="{612238B5-0283-A79D-AEFC-072C0F74B233}"/>
                </a:ext>
              </a:extLst>
            </p:cNvPr>
            <p:cNvSpPr txBox="1"/>
            <p:nvPr/>
          </p:nvSpPr>
          <p:spPr>
            <a:xfrm>
              <a:off x="431800" y="1152225"/>
              <a:ext cx="576000" cy="576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8" name="Gruppieren 27">
            <a:extLst>
              <a:ext uri="{FF2B5EF4-FFF2-40B4-BE49-F238E27FC236}">
                <a16:creationId xmlns:a16="http://schemas.microsoft.com/office/drawing/2014/main" id="{509271A9-A1F2-AFDA-1302-80D81BB6D90C}"/>
              </a:ext>
            </a:extLst>
          </p:cNvPr>
          <p:cNvGrpSpPr/>
          <p:nvPr/>
        </p:nvGrpSpPr>
        <p:grpSpPr>
          <a:xfrm>
            <a:off x="423243" y="3628941"/>
            <a:ext cx="7747408" cy="543683"/>
            <a:chOff x="431800" y="3096000"/>
            <a:chExt cx="8207924" cy="576000"/>
          </a:xfrm>
        </p:grpSpPr>
        <p:sp>
          <p:nvSpPr>
            <p:cNvPr id="19" name="TextBox 14">
              <a:extLst>
                <a:ext uri="{FF2B5EF4-FFF2-40B4-BE49-F238E27FC236}">
                  <a16:creationId xmlns:a16="http://schemas.microsoft.com/office/drawing/2014/main" id="{4DD5FAB1-0F29-16CD-7518-02209E35D48C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3096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i="0" cap="none" dirty="0" err="1">
                  <a:effectLst/>
                </a:rPr>
                <a:t>Piral</a:t>
              </a:r>
              <a:r>
                <a:rPr lang="en-US" sz="2400" b="0" i="0" cap="none" dirty="0">
                  <a:effectLst/>
                </a:rPr>
                <a:t> Architecture</a:t>
              </a:r>
              <a:endParaRPr lang="en-US" sz="2400" b="0" cap="none" dirty="0"/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ABBAD3C1-010C-A869-CBAF-BD171A76CA8A}"/>
                </a:ext>
              </a:extLst>
            </p:cNvPr>
            <p:cNvSpPr txBox="1"/>
            <p:nvPr/>
          </p:nvSpPr>
          <p:spPr>
            <a:xfrm>
              <a:off x="431800" y="3096000"/>
              <a:ext cx="576000" cy="576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24" name="Gruppieren 27">
            <a:extLst>
              <a:ext uri="{FF2B5EF4-FFF2-40B4-BE49-F238E27FC236}">
                <a16:creationId xmlns:a16="http://schemas.microsoft.com/office/drawing/2014/main" id="{05F57F40-3027-1D98-321E-3CCEC047D280}"/>
              </a:ext>
            </a:extLst>
          </p:cNvPr>
          <p:cNvGrpSpPr/>
          <p:nvPr/>
        </p:nvGrpSpPr>
        <p:grpSpPr>
          <a:xfrm>
            <a:off x="423243" y="4308332"/>
            <a:ext cx="7747408" cy="543683"/>
            <a:chOff x="431800" y="3096000"/>
            <a:chExt cx="8207924" cy="576000"/>
          </a:xfrm>
        </p:grpSpPr>
        <p:sp>
          <p:nvSpPr>
            <p:cNvPr id="25" name="TextBox 14">
              <a:extLst>
                <a:ext uri="{FF2B5EF4-FFF2-40B4-BE49-F238E27FC236}">
                  <a16:creationId xmlns:a16="http://schemas.microsoft.com/office/drawing/2014/main" id="{99575DD0-0BCC-4BEB-002A-A604C9F9909F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3096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/>
                <a:t>Advantages and Disadvantages</a:t>
              </a:r>
              <a:r>
                <a:rPr lang="en-US" sz="2000" b="1" i="0" dirty="0">
                  <a:effectLst/>
                  <a:latin typeface="Söhne"/>
                </a:rPr>
                <a:t> </a:t>
              </a:r>
              <a:r>
                <a:rPr lang="en-US" sz="2400" b="0" cap="none" dirty="0"/>
                <a:t>of</a:t>
              </a:r>
              <a:r>
                <a:rPr lang="en-US" sz="2000" b="1" i="0" dirty="0">
                  <a:effectLst/>
                  <a:latin typeface="Söhne"/>
                </a:rPr>
                <a:t> </a:t>
              </a:r>
              <a:r>
                <a:rPr lang="en-US" sz="2400" b="0" cap="none" dirty="0" err="1"/>
                <a:t>Piral</a:t>
              </a:r>
              <a:endParaRPr lang="en-US" sz="2400" b="0" cap="none" dirty="0"/>
            </a:p>
          </p:txBody>
        </p:sp>
        <p:sp>
          <p:nvSpPr>
            <p:cNvPr id="26" name="TextBox 15">
              <a:extLst>
                <a:ext uri="{FF2B5EF4-FFF2-40B4-BE49-F238E27FC236}">
                  <a16:creationId xmlns:a16="http://schemas.microsoft.com/office/drawing/2014/main" id="{3BC13298-004E-B5D7-BE05-C687576A901F}"/>
                </a:ext>
              </a:extLst>
            </p:cNvPr>
            <p:cNvSpPr txBox="1"/>
            <p:nvPr/>
          </p:nvSpPr>
          <p:spPr>
            <a:xfrm>
              <a:off x="431800" y="3096000"/>
              <a:ext cx="576000" cy="576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27" name="Gruppieren 27">
            <a:extLst>
              <a:ext uri="{FF2B5EF4-FFF2-40B4-BE49-F238E27FC236}">
                <a16:creationId xmlns:a16="http://schemas.microsoft.com/office/drawing/2014/main" id="{9A2BB697-4D7A-81DC-5432-675FFDC89EF4}"/>
              </a:ext>
            </a:extLst>
          </p:cNvPr>
          <p:cNvGrpSpPr/>
          <p:nvPr/>
        </p:nvGrpSpPr>
        <p:grpSpPr>
          <a:xfrm>
            <a:off x="411279" y="4987723"/>
            <a:ext cx="7747408" cy="543683"/>
            <a:chOff x="431800" y="3096000"/>
            <a:chExt cx="8207924" cy="576000"/>
          </a:xfrm>
        </p:grpSpPr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AC7C005A-F122-33AA-94CA-7CFD99CD5E96}"/>
                </a:ext>
              </a:extLst>
            </p:cNvPr>
            <p:cNvSpPr txBox="1">
              <a:spLocks/>
            </p:cNvSpPr>
            <p:nvPr/>
          </p:nvSpPr>
          <p:spPr>
            <a:xfrm>
              <a:off x="1079724" y="3096000"/>
              <a:ext cx="7560000" cy="576000"/>
            </a:xfrm>
            <a:custGeom>
              <a:avLst/>
              <a:gdLst>
                <a:gd name="connsiteX0" fmla="*/ 0 w 7560000"/>
                <a:gd name="connsiteY0" fmla="*/ 0 h 576000"/>
                <a:gd name="connsiteX1" fmla="*/ 7560000 w 7560000"/>
                <a:gd name="connsiteY1" fmla="*/ 0 h 576000"/>
                <a:gd name="connsiteX2" fmla="*/ 7560000 w 7560000"/>
                <a:gd name="connsiteY2" fmla="*/ 270531 h 576000"/>
                <a:gd name="connsiteX3" fmla="*/ 7559999 w 7560000"/>
                <a:gd name="connsiteY3" fmla="*/ 270530 h 576000"/>
                <a:gd name="connsiteX4" fmla="*/ 7254529 w 7560000"/>
                <a:gd name="connsiteY4" fmla="*/ 576000 h 576000"/>
                <a:gd name="connsiteX5" fmla="*/ 0 w 7560000"/>
                <a:gd name="connsiteY5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60000" h="576000">
                  <a:moveTo>
                    <a:pt x="0" y="0"/>
                  </a:moveTo>
                  <a:lnTo>
                    <a:pt x="7560000" y="0"/>
                  </a:lnTo>
                  <a:lnTo>
                    <a:pt x="7560000" y="270531"/>
                  </a:lnTo>
                  <a:lnTo>
                    <a:pt x="7559999" y="270530"/>
                  </a:lnTo>
                  <a:lnTo>
                    <a:pt x="7254529" y="576000"/>
                  </a:lnTo>
                  <a:lnTo>
                    <a:pt x="0" y="57600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180000" rIns="180000" anchor="ctr" anchorCtr="0">
              <a:noAutofit/>
            </a:bodyPr>
            <a:lstStyle>
              <a:lvl1pPr marL="0" indent="0" algn="ctr" defTabSz="864017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en-US" sz="2200" b="1" kern="1200" cap="all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32008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9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64017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701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96025" indent="0" algn="l" defTabSz="864017" rtl="0" eaLnBrk="1" latinLnBrk="0" hangingPunct="1">
                <a:lnSpc>
                  <a:spcPts val="2400"/>
                </a:lnSpc>
                <a:spcBef>
                  <a:spcPts val="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512" b="1" kern="1200">
                  <a:solidFill>
                    <a:schemeClr val="accent1"/>
                  </a:solidFill>
                  <a:latin typeface="+mj-lt"/>
                  <a:ea typeface="+mn-ea"/>
                  <a:cs typeface="+mn-cs"/>
                </a:defRPr>
              </a:lvl4pPr>
              <a:lvl5pPr marL="1728033" indent="0" algn="l" defTabSz="864017" rtl="0" eaLnBrk="1" latinLnBrk="0" hangingPunct="1">
                <a:lnSpc>
                  <a:spcPts val="1200"/>
                </a:lnSpc>
                <a:spcBef>
                  <a:spcPts val="0"/>
                </a:spcBef>
                <a:buFont typeface="Open Sans" panose="020B0606030504020204" pitchFamily="34" charset="0"/>
                <a:buNone/>
                <a:defRPr lang="en-US"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2160041" indent="0" algn="l" defTabSz="864017" rtl="0" eaLnBrk="1" latinLnBrk="0" hangingPunct="1">
                <a:lnSpc>
                  <a:spcPts val="2400"/>
                </a:lnSpc>
                <a:spcBef>
                  <a:spcPts val="600"/>
                </a:spcBef>
                <a:buFontTx/>
                <a:buNone/>
                <a:defRPr sz="1512" b="1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2592050" indent="0" algn="l" defTabSz="864017" rtl="0" eaLnBrk="1" latinLnBrk="0" hangingPunct="1">
                <a:spcBef>
                  <a:spcPts val="0"/>
                </a:spcBef>
                <a:buFont typeface="Arial" panose="020B0604020202020204" pitchFamily="34" charset="0"/>
                <a:buNone/>
                <a:defRPr sz="1512" b="1" i="0" kern="1200">
                  <a:solidFill>
                    <a:srgbClr val="FF0000"/>
                  </a:solidFill>
                  <a:latin typeface="+mn-lt"/>
                  <a:ea typeface="+mn-ea"/>
                  <a:cs typeface="+mn-cs"/>
                </a:defRPr>
              </a:lvl7pPr>
              <a:lvl8pPr marL="3024058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56066" indent="0" algn="l" defTabSz="864017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512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400" b="0" cap="none" dirty="0"/>
                <a:t>Thanks &amp; Questions</a:t>
              </a:r>
            </a:p>
          </p:txBody>
        </p:sp>
        <p:sp>
          <p:nvSpPr>
            <p:cNvPr id="35" name="TextBox 15">
              <a:extLst>
                <a:ext uri="{FF2B5EF4-FFF2-40B4-BE49-F238E27FC236}">
                  <a16:creationId xmlns:a16="http://schemas.microsoft.com/office/drawing/2014/main" id="{BB951A71-7E9D-3ED5-5E2F-E990D0DB5211}"/>
                </a:ext>
              </a:extLst>
            </p:cNvPr>
            <p:cNvSpPr txBox="1"/>
            <p:nvPr/>
          </p:nvSpPr>
          <p:spPr>
            <a:xfrm>
              <a:off x="431800" y="3096000"/>
              <a:ext cx="576000" cy="57600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7</a:t>
              </a:r>
            </a:p>
          </p:txBody>
        </p:sp>
      </p:grpSp>
      <p:sp>
        <p:nvSpPr>
          <p:cNvPr id="22" name="Datumsplatzhalter 6">
            <a:extLst>
              <a:ext uri="{FF2B5EF4-FFF2-40B4-BE49-F238E27FC236}">
                <a16:creationId xmlns:a16="http://schemas.microsoft.com/office/drawing/2014/main" id="{E4172624-3982-9EA0-734B-CB78B02F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25/03/2024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95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D5451-96AB-3C34-7260-6A2106DC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65678-D7BB-FBA7-18F8-7CD22DD5B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87" y="2664023"/>
            <a:ext cx="6755129" cy="280831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A2C22BA-8251-6A33-499A-C29970004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2658952" cy="48396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TR" dirty="0"/>
              <a:t>ilet-2 preview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C2BC0E-886C-9582-4E9C-47D20ECF0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44" y="1324556"/>
            <a:ext cx="3600400" cy="1200133"/>
          </a:xfrm>
          <a:prstGeom prst="rect">
            <a:avLst/>
          </a:prstGeom>
        </p:spPr>
      </p:pic>
      <p:sp>
        <p:nvSpPr>
          <p:cNvPr id="12" name="Datumsplatzhalter 6">
            <a:extLst>
              <a:ext uri="{FF2B5EF4-FFF2-40B4-BE49-F238E27FC236}">
                <a16:creationId xmlns:a16="http://schemas.microsoft.com/office/drawing/2014/main" id="{97FCD890-304B-4296-4339-55C8FEC38A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89232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A403D-2C51-5CC8-CA06-9773E1F8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AEBCB1-7CCB-E521-5725-526033B14B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684" y="2736031"/>
            <a:ext cx="3951178" cy="12961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sz="1600" dirty="0"/>
              <a:t>Create feed service using Piral Cloud</a:t>
            </a:r>
          </a:p>
          <a:p>
            <a:pPr marL="717750" lvl="2" indent="-285750">
              <a:buFont typeface="Arial" panose="020B0604020202020204" pitchFamily="34" charset="0"/>
              <a:buChar char="•"/>
            </a:pPr>
            <a:r>
              <a:rPr lang="en-US" sz="1050" dirty="0">
                <a:hlinkClick r:id="rId2"/>
              </a:rPr>
              <a:t>https://portal.piral.cloud/feeds</a:t>
            </a:r>
            <a:r>
              <a:rPr lang="en-US" sz="105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Deploy your own server</a:t>
            </a:r>
            <a:endParaRPr lang="en-TR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CDB944C-4430-4A97-43BB-D5BF8E96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5437790" cy="48396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TR" dirty="0"/>
              <a:t>eployment of the applications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4B71D-9E4F-7D19-1FF6-9DCCC2DA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156" y="2231975"/>
            <a:ext cx="5688632" cy="2642516"/>
          </a:xfrm>
          <a:prstGeom prst="rect">
            <a:avLst/>
          </a:prstGeom>
        </p:spPr>
      </p:pic>
      <p:sp>
        <p:nvSpPr>
          <p:cNvPr id="8" name="Datumsplatzhalter 6">
            <a:extLst>
              <a:ext uri="{FF2B5EF4-FFF2-40B4-BE49-F238E27FC236}">
                <a16:creationId xmlns:a16="http://schemas.microsoft.com/office/drawing/2014/main" id="{0E165648-5983-3D4E-C9F8-09361F4B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2558212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F81800-C4A4-E9F2-A4AD-4277220C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C54BF2-ABF2-B7B9-A447-68F03E528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3686541" cy="48396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TR" dirty="0"/>
              <a:t>ublishing the PILETS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19D60-5D61-24A7-8EAD-5DFF87A0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09" y="1511895"/>
            <a:ext cx="9360670" cy="4032448"/>
          </a:xfrm>
          <a:prstGeom prst="rect">
            <a:avLst/>
          </a:prstGeom>
        </p:spPr>
      </p:pic>
      <p:sp>
        <p:nvSpPr>
          <p:cNvPr id="10" name="Datumsplatzhalter 6">
            <a:extLst>
              <a:ext uri="{FF2B5EF4-FFF2-40B4-BE49-F238E27FC236}">
                <a16:creationId xmlns:a16="http://schemas.microsoft.com/office/drawing/2014/main" id="{B90BBDC9-732D-2F21-4551-E45E92F0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2247497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6BFD8-6023-486E-AD2A-2E2BC241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47144-BBE8-4220-EE3B-C65FEC6B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64" y="1511895"/>
            <a:ext cx="8401662" cy="3888432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D838BB2-BE25-B16B-9E7D-CB5E3592C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3686541" cy="48396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TR" dirty="0"/>
              <a:t>ublishing the PILETS</a:t>
            </a:r>
          </a:p>
        </p:txBody>
      </p:sp>
      <p:sp>
        <p:nvSpPr>
          <p:cNvPr id="8" name="Datumsplatzhalter 6">
            <a:extLst>
              <a:ext uri="{FF2B5EF4-FFF2-40B4-BE49-F238E27FC236}">
                <a16:creationId xmlns:a16="http://schemas.microsoft.com/office/drawing/2014/main" id="{62C009F5-6BD6-773A-99F5-37FDB9B6D6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2619026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F5ECF-D9E6-FE6A-ACA7-DEABECC05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B286C7-4A8F-254B-5757-BF1F86D6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38" y="740952"/>
            <a:ext cx="7926412" cy="4998270"/>
          </a:xfrm>
          <a:prstGeom prst="rect">
            <a:avLst/>
          </a:prstGeom>
        </p:spPr>
      </p:pic>
      <p:sp>
        <p:nvSpPr>
          <p:cNvPr id="10" name="Datumsplatzhalter 6">
            <a:extLst>
              <a:ext uri="{FF2B5EF4-FFF2-40B4-BE49-F238E27FC236}">
                <a16:creationId xmlns:a16="http://schemas.microsoft.com/office/drawing/2014/main" id="{39532FF3-2F73-5BBD-A3E8-5993212BEC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167675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2A23BAB-AF1C-4DE8-825C-5F88B43616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2A23BAB-AF1C-4DE8-825C-5F88B43616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6E6133-63EC-7653-966D-268F2A12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2B77490-1E51-4455-A135-99EE8786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4512793" cy="483960"/>
          </a:xfrm>
        </p:spPr>
        <p:txBody>
          <a:bodyPr vert="horz"/>
          <a:lstStyle/>
          <a:p>
            <a:r>
              <a:rPr lang="en-US" dirty="0"/>
              <a:t>ADVANTAGES of using </a:t>
            </a:r>
            <a:r>
              <a:rPr lang="en-US" dirty="0" err="1"/>
              <a:t>piral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35E626D-63E9-0945-A269-594C983CF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668" y="1930869"/>
            <a:ext cx="5256584" cy="2960708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Plugin System: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Simplifies extension and customization of applications.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Framework Agnostic: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Supports different frameworks within the same app, promoting flexibility.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Reusable Components: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Facilitates the creation and sharing of reusable components.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Scalability: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Supports scalable application development with independent deployments.</a:t>
            </a:r>
          </a:p>
        </p:txBody>
      </p:sp>
      <p:sp>
        <p:nvSpPr>
          <p:cNvPr id="2" name="Datumsplatzhalter 6">
            <a:extLst>
              <a:ext uri="{FF2B5EF4-FFF2-40B4-BE49-F238E27FC236}">
                <a16:creationId xmlns:a16="http://schemas.microsoft.com/office/drawing/2014/main" id="{88A3A1A1-80E3-E5DC-BFAF-52A5691BD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  <p:pic>
        <p:nvPicPr>
          <p:cNvPr id="4104" name="Picture 8" descr="The Office gif. Jenna Fischer as Pam holds her palms up as her eyes go wide and she says, &quot;Wow!&quot;">
            <a:extLst>
              <a:ext uri="{FF2B5EF4-FFF2-40B4-BE49-F238E27FC236}">
                <a16:creationId xmlns:a16="http://schemas.microsoft.com/office/drawing/2014/main" id="{1CC7C47C-21B1-FF15-078A-64EC4DED2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50" y="1930869"/>
            <a:ext cx="3552850" cy="296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17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22A23BAB-AF1C-4DE8-825C-5F88B43616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22A23BAB-AF1C-4DE8-825C-5F88B43616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F6E6133-63EC-7653-966D-268F2A12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2B77490-1E51-4455-A135-99EE87861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5113470" cy="483960"/>
          </a:xfrm>
        </p:spPr>
        <p:txBody>
          <a:bodyPr vert="horz"/>
          <a:lstStyle/>
          <a:p>
            <a:r>
              <a:rPr lang="en-US" dirty="0"/>
              <a:t>DISADVANTAGES of using </a:t>
            </a:r>
            <a:r>
              <a:rPr lang="en-US" dirty="0" err="1"/>
              <a:t>piral</a:t>
            </a:r>
            <a:endParaRPr lang="en-US" dirty="0"/>
          </a:p>
        </p:txBody>
      </p:sp>
      <p:sp>
        <p:nvSpPr>
          <p:cNvPr id="2" name="Datumsplatzhalter 6">
            <a:extLst>
              <a:ext uri="{FF2B5EF4-FFF2-40B4-BE49-F238E27FC236}">
                <a16:creationId xmlns:a16="http://schemas.microsoft.com/office/drawing/2014/main" id="{24A22E82-7BB0-79E8-9FA3-203B54F2FE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7299597D-2211-68FA-E368-B2515C246D8C}"/>
              </a:ext>
            </a:extLst>
          </p:cNvPr>
          <p:cNvSpPr txBox="1">
            <a:spLocks/>
          </p:cNvSpPr>
          <p:nvPr/>
        </p:nvSpPr>
        <p:spPr>
          <a:xfrm>
            <a:off x="647676" y="1583903"/>
            <a:ext cx="5256584" cy="43924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864017" rtl="0" eaLnBrk="1" latinLnBrk="0" hangingPunct="1">
              <a:lnSpc>
                <a:spcPts val="32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0" indent="0" algn="l" defTabSz="864017" rtl="0" eaLnBrk="1" latinLnBrk="0" hangingPunct="1">
              <a:lnSpc>
                <a:spcPts val="32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432000" indent="-180000" algn="l" defTabSz="864017" rtl="0" eaLnBrk="1" latinLnBrk="0" hangingPunct="1">
              <a:lnSpc>
                <a:spcPts val="2400"/>
              </a:lnSpc>
              <a:spcBef>
                <a:spcPts val="0"/>
              </a:spcBef>
              <a:buFont typeface="Open Sans" panose="020B0606030504020204" pitchFamily="34" charset="0"/>
              <a:buChar char="-"/>
              <a:defRPr lang="en-US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864017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0" indent="0" algn="l" defTabSz="864017" rtl="0" eaLnBrk="1" latinLnBrk="0" hangingPunct="1">
              <a:lnSpc>
                <a:spcPts val="1200"/>
              </a:lnSpc>
              <a:spcBef>
                <a:spcPts val="0"/>
              </a:spcBef>
              <a:buFont typeface="Open Sans" panose="020B0606030504020204" pitchFamily="34" charset="0"/>
              <a:buNone/>
              <a:defRPr lang="en-US" sz="9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864017" rtl="0" eaLnBrk="1" latinLnBrk="0" hangingPunct="1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3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864017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90" b="1" i="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Complexity: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Adds complexity due to its architecture and multiple integrations.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Learning Curve: 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Requires learning specific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Piral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concepts and approaches.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Specific Architecture Requirements: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Piral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imposes specific architectural patterns and structures, which may not align with all project requirements or existing development practices.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74151"/>
                </a:solidFill>
                <a:latin typeface="Söhne"/>
              </a:rPr>
              <a:t>Limited Community and Resources: </a:t>
            </a:r>
            <a:r>
              <a:rPr lang="en-US" sz="1600" dirty="0" err="1">
                <a:solidFill>
                  <a:srgbClr val="374151"/>
                </a:solidFill>
                <a:latin typeface="Söhne"/>
              </a:rPr>
              <a:t>Piral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has a smaller community and fewer resources, which can impact problem-solving and support.</a:t>
            </a:r>
            <a:endParaRPr lang="en-US" sz="1600" b="1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9" name="Picture 2" descr="Season 9 Nbc GIF by The Office">
            <a:extLst>
              <a:ext uri="{FF2B5EF4-FFF2-40B4-BE49-F238E27FC236}">
                <a16:creationId xmlns:a16="http://schemas.microsoft.com/office/drawing/2014/main" id="{07074B7A-1DBD-9EA3-E7E9-3D2A5EAD2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150" y="1930870"/>
            <a:ext cx="3552850" cy="296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910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BF360-37F1-F5EB-FE32-16EBF10B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	</a:t>
            </a:r>
            <a:fld id="{D0900252-63E7-4240-86F3-6BA42DE0C28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ABA82E5-8E92-2BF6-9668-6055AC0A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6530268" cy="483960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TR" dirty="0"/>
              <a:t>onus: monolithic or micro-frontend</a:t>
            </a:r>
          </a:p>
        </p:txBody>
      </p:sp>
      <p:pic>
        <p:nvPicPr>
          <p:cNvPr id="5128" name="Picture 8" descr="Jackie Chan Why? meme">
            <a:extLst>
              <a:ext uri="{FF2B5EF4-FFF2-40B4-BE49-F238E27FC236}">
                <a16:creationId xmlns:a16="http://schemas.microsoft.com/office/drawing/2014/main" id="{A4537BCB-AFFD-4F59-0AF8-0E4DEDE7A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108" y="1439887"/>
            <a:ext cx="6258272" cy="405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6">
            <a:extLst>
              <a:ext uri="{FF2B5EF4-FFF2-40B4-BE49-F238E27FC236}">
                <a16:creationId xmlns:a16="http://schemas.microsoft.com/office/drawing/2014/main" id="{56F3926F-FEEA-5E65-E968-D8366A2480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</a:t>
            </a:r>
            <a:r>
              <a:rPr lang="en-US" dirty="0"/>
              <a:t>/0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3874044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Bildplatzhalter 71">
            <a:extLst>
              <a:ext uri="{FF2B5EF4-FFF2-40B4-BE49-F238E27FC236}">
                <a16:creationId xmlns:a16="http://schemas.microsoft.com/office/drawing/2014/main" id="{E0F2F026-7F5A-4E6D-8389-96DE174FE8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32540" b="4224"/>
          <a:stretch/>
        </p:blipFill>
        <p:spPr>
          <a:xfrm>
            <a:off x="0" y="1332000"/>
            <a:ext cx="11520488" cy="496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064C4E-FD5C-4C78-A383-5DCE8FA6500B}"/>
              </a:ext>
            </a:extLst>
          </p:cNvPr>
          <p:cNvSpPr txBox="1"/>
          <p:nvPr/>
        </p:nvSpPr>
        <p:spPr>
          <a:xfrm>
            <a:off x="431800" y="1799927"/>
            <a:ext cx="3165565" cy="5839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180000" tIns="72000" rIns="180000" bIns="72000" rtlCol="0" anchor="ctr" anchorCtr="0">
            <a:spAutoFit/>
          </a:bodyPr>
          <a:lstStyle>
            <a:defPPr>
              <a:defRPr lang="de-DE"/>
            </a:defPPr>
            <a:lvl1pPr>
              <a:defRPr sz="28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Many thanks!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65D75-177D-FE62-FF5A-3CFD75BB3AC0}"/>
              </a:ext>
            </a:extLst>
          </p:cNvPr>
          <p:cNvSpPr txBox="1">
            <a:spLocks/>
          </p:cNvSpPr>
          <p:nvPr/>
        </p:nvSpPr>
        <p:spPr>
          <a:xfrm>
            <a:off x="431800" y="2434315"/>
            <a:ext cx="2500319" cy="648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lIns="180000" tIns="108000" rIns="180000" bIns="108000" rtlCol="0" anchor="ctr" anchorCtr="0">
            <a:spAutoFit/>
          </a:bodyPr>
          <a:lstStyle>
            <a:defPPr>
              <a:defRPr lang="de-DE"/>
            </a:defPPr>
            <a:lvl1pPr>
              <a:defRPr sz="2800" cap="all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Questıons?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64B92-4E6B-C495-694A-7DE1F0AADE17}"/>
              </a:ext>
            </a:extLst>
          </p:cNvPr>
          <p:cNvSpPr txBox="1"/>
          <p:nvPr/>
        </p:nvSpPr>
        <p:spPr>
          <a:xfrm>
            <a:off x="431800" y="4536231"/>
            <a:ext cx="34087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Twitter:</a:t>
            </a:r>
            <a:r>
              <a:rPr lang="en-US" sz="1600" dirty="0">
                <a:solidFill>
                  <a:schemeClr val="tx2"/>
                </a:solidFill>
              </a:rPr>
              <a:t> @</a:t>
            </a:r>
            <a:r>
              <a:rPr lang="en-US" sz="1600" dirty="0" err="1">
                <a:solidFill>
                  <a:schemeClr val="tx2"/>
                </a:solidFill>
              </a:rPr>
              <a:t>okandavutcom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US" sz="1600" b="1" dirty="0">
                <a:solidFill>
                  <a:schemeClr val="tx2"/>
                </a:solidFill>
              </a:rPr>
              <a:t>LinkedIn: </a:t>
            </a:r>
            <a:r>
              <a:rPr lang="en-US" sz="1600" dirty="0">
                <a:solidFill>
                  <a:schemeClr val="tx2"/>
                </a:solidFill>
              </a:rPr>
              <a:t>Okan Davut</a:t>
            </a:r>
            <a:endParaRPr lang="en-US" sz="1600" b="1" dirty="0">
              <a:solidFill>
                <a:schemeClr val="tx2"/>
              </a:solidFill>
            </a:endParaRPr>
          </a:p>
          <a:p>
            <a:r>
              <a:rPr lang="en-US" sz="1600" b="1" dirty="0">
                <a:solidFill>
                  <a:schemeClr val="tx2"/>
                </a:solidFill>
              </a:rPr>
              <a:t>E-mail: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dirty="0" err="1">
                <a:solidFill>
                  <a:schemeClr val="tx2"/>
                </a:solidFill>
              </a:rPr>
              <a:t>davut.okan@gmail.com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5" name="Textplatzhalter 63">
            <a:extLst>
              <a:ext uri="{FF2B5EF4-FFF2-40B4-BE49-F238E27FC236}">
                <a16:creationId xmlns:a16="http://schemas.microsoft.com/office/drawing/2014/main" id="{81ADE5F8-1037-1DC9-BE5C-BD371BA6DAA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78983" y="970460"/>
            <a:ext cx="5508000" cy="180000"/>
          </a:xfrm>
        </p:spPr>
        <p:txBody>
          <a:bodyPr/>
          <a:lstStyle/>
          <a:p>
            <a:r>
              <a:rPr lang="en-US" dirty="0"/>
              <a:t>Okan Davut | Senior Frontend Developer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B88A3A0-2F74-DFF1-57D1-A72C06E74C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31800" y="971551"/>
            <a:ext cx="828000" cy="180000"/>
          </a:xfrm>
        </p:spPr>
        <p:txBody>
          <a:bodyPr/>
          <a:lstStyle/>
          <a:p>
            <a:r>
              <a:rPr lang="tr-TR" dirty="0"/>
              <a:t>25/</a:t>
            </a:r>
            <a:r>
              <a:rPr lang="en-US" dirty="0"/>
              <a:t>0</a:t>
            </a:r>
            <a:r>
              <a:rPr lang="tr-TR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376933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B98DED45-0A5B-86F1-AF2E-91C7B58DBD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29779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B98DED45-0A5B-86F1-AF2E-91C7B58DBD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056FEC50-BA0B-36DD-D831-31E2F4DB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86" y="719807"/>
            <a:ext cx="2519555" cy="576293"/>
          </a:xfrm>
        </p:spPr>
        <p:txBody>
          <a:bodyPr vert="horz"/>
          <a:lstStyle/>
          <a:p>
            <a:r>
              <a:rPr lang="en-US" dirty="0"/>
              <a:t>Who am I 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C200C-5E1C-6FE9-76A6-D5DB27E997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61" b="25220"/>
          <a:stretch/>
        </p:blipFill>
        <p:spPr>
          <a:xfrm>
            <a:off x="6840364" y="1800224"/>
            <a:ext cx="3456384" cy="3657206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18F5F2F8-48F5-C38A-1566-52492B2750C1}"/>
              </a:ext>
            </a:extLst>
          </p:cNvPr>
          <p:cNvSpPr txBox="1">
            <a:spLocks/>
          </p:cNvSpPr>
          <p:nvPr/>
        </p:nvSpPr>
        <p:spPr>
          <a:xfrm>
            <a:off x="431800" y="1800224"/>
            <a:ext cx="6192540" cy="4176714"/>
          </a:xfrm>
          <a:prstGeom prst="rect">
            <a:avLst/>
          </a:prstGeom>
        </p:spPr>
        <p:txBody>
          <a:bodyPr/>
          <a:lstStyle>
            <a:lvl1pPr marL="0" indent="0" algn="l" defTabSz="864017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864017" rtl="0" eaLnBrk="1" latinLnBrk="0" hangingPunct="1">
              <a:lnSpc>
                <a:spcPts val="24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80000" algn="l" defTabSz="864017" rtl="0" eaLnBrk="1" latinLnBrk="0" hangingPunct="1">
              <a:lnSpc>
                <a:spcPts val="2400"/>
              </a:lnSpc>
              <a:spcBef>
                <a:spcPts val="0"/>
              </a:spcBef>
              <a:buFont typeface="Open Sans" panose="020B0606030504020204" pitchFamily="34" charset="0"/>
              <a:buChar char="-"/>
              <a:defRPr lang="en-US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864017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0" indent="0" algn="l" defTabSz="864017" rtl="0" eaLnBrk="1" latinLnBrk="0" hangingPunct="1">
              <a:lnSpc>
                <a:spcPts val="1200"/>
              </a:lnSpc>
              <a:spcBef>
                <a:spcPts val="0"/>
              </a:spcBef>
              <a:buFont typeface="Open Sans" panose="020B0606030504020204" pitchFamily="34" charset="0"/>
              <a:buNone/>
              <a:defRPr lang="en-US" sz="9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864017" rtl="0" eaLnBrk="1" latinLnBrk="0" hangingPunct="1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</a:buBlip>
              <a:defRPr sz="3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864017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90" b="1" i="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Okan Davut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Senior Frontend Developer 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adessoTurkey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/>
          </a:p>
          <a:p>
            <a:pPr lvl="1"/>
            <a:r>
              <a:rPr lang="en-US" sz="1600" dirty="0"/>
              <a:t>MSc. Computer Engineering &amp; BSc. Software Engineering</a:t>
            </a:r>
          </a:p>
          <a:p>
            <a:pPr lvl="1"/>
            <a:r>
              <a:rPr lang="en-US" sz="1600" dirty="0"/>
              <a:t>Worked multinational companies and different industries</a:t>
            </a:r>
          </a:p>
          <a:p>
            <a:pPr lvl="1"/>
            <a:r>
              <a:rPr lang="en-US" sz="1600" dirty="0"/>
              <a:t>Like to live different experiences</a:t>
            </a:r>
          </a:p>
          <a:p>
            <a:pPr lvl="1"/>
            <a:r>
              <a:rPr lang="en-US" sz="1600" dirty="0"/>
              <a:t>Like to share experiences with people</a:t>
            </a:r>
          </a:p>
          <a:p>
            <a:pPr lvl="1"/>
            <a:r>
              <a:rPr lang="en-US" sz="1600" dirty="0"/>
              <a:t>Runner, Youtuber and Traveler</a:t>
            </a:r>
          </a:p>
          <a:p>
            <a:pPr marL="0" lvl="1" indent="0">
              <a:buNone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585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B98DED45-0A5B-86F1-AF2E-91C7B58DBD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B98DED45-0A5B-86F1-AF2E-91C7B58DBD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056FEC50-BA0B-36DD-D831-31E2F4DB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1800"/>
            <a:ext cx="6421264" cy="576293"/>
          </a:xfrm>
        </p:spPr>
        <p:txBody>
          <a:bodyPr vert="horz"/>
          <a:lstStyle/>
          <a:p>
            <a:r>
              <a:rPr lang="en-US" dirty="0"/>
              <a:t>Micro-frontend architecture</a:t>
            </a:r>
          </a:p>
        </p:txBody>
      </p:sp>
      <p:pic>
        <p:nvPicPr>
          <p:cNvPr id="1030" name="Picture 6" descr="How Micro Frontend Architecture Accelerates the Progress of Startups?">
            <a:extLst>
              <a:ext uri="{FF2B5EF4-FFF2-40B4-BE49-F238E27FC236}">
                <a16:creationId xmlns:a16="http://schemas.microsoft.com/office/drawing/2014/main" id="{22850540-B3BA-70C1-65A6-44EF441F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15" y="1800224"/>
            <a:ext cx="517957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69E9097-11D7-6827-07C3-1A2A44EC64C1}"/>
              </a:ext>
            </a:extLst>
          </p:cNvPr>
          <p:cNvSpPr txBox="1">
            <a:spLocks/>
          </p:cNvSpPr>
          <p:nvPr/>
        </p:nvSpPr>
        <p:spPr>
          <a:xfrm>
            <a:off x="431800" y="1800224"/>
            <a:ext cx="5472460" cy="3672408"/>
          </a:xfrm>
          <a:prstGeom prst="rect">
            <a:avLst/>
          </a:prstGeom>
        </p:spPr>
        <p:txBody>
          <a:bodyPr/>
          <a:lstStyle>
            <a:lvl1pPr marL="0" indent="0" algn="l" defTabSz="864017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864017" rtl="0" eaLnBrk="1" latinLnBrk="0" hangingPunct="1">
              <a:lnSpc>
                <a:spcPts val="24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80000" algn="l" defTabSz="864017" rtl="0" eaLnBrk="1" latinLnBrk="0" hangingPunct="1">
              <a:lnSpc>
                <a:spcPts val="2400"/>
              </a:lnSpc>
              <a:spcBef>
                <a:spcPts val="0"/>
              </a:spcBef>
              <a:buFont typeface="Open Sans" panose="020B0606030504020204" pitchFamily="34" charset="0"/>
              <a:buChar char="-"/>
              <a:defRPr lang="en-US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864017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0" indent="0" algn="l" defTabSz="864017" rtl="0" eaLnBrk="1" latinLnBrk="0" hangingPunct="1">
              <a:lnSpc>
                <a:spcPts val="1200"/>
              </a:lnSpc>
              <a:spcBef>
                <a:spcPts val="0"/>
              </a:spcBef>
              <a:buFont typeface="Open Sans" panose="020B0606030504020204" pitchFamily="34" charset="0"/>
              <a:buNone/>
              <a:defRPr lang="en-US" sz="9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864017" rtl="0" eaLnBrk="1" latinLnBrk="0" hangingPunct="1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3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864017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90" b="1" i="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Micro-frontend architecture is a design approach where a web application's user interface is divided into </a:t>
            </a:r>
            <a:r>
              <a:rPr lang="en-US" sz="160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smaller, independently deployable components, each owned by different teams</a:t>
            </a:r>
            <a:r>
              <a:rPr lang="en-US" sz="16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. </a:t>
            </a:r>
            <a:br>
              <a:rPr lang="en-US" sz="1600" b="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</a:br>
            <a:endParaRPr lang="en-US" sz="1600" b="0" dirty="0">
              <a:solidFill>
                <a:srgbClr val="374151"/>
              </a:solidFill>
              <a:highlight>
                <a:srgbClr val="FFFF00"/>
              </a:highlight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This allows for </a:t>
            </a:r>
            <a:r>
              <a:rPr lang="en-US" sz="160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simultaneous development 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and </a:t>
            </a:r>
            <a:r>
              <a:rPr lang="en-US" sz="160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updates across various parts of the application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en-US" sz="160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enhancing scalability and flexibility</a:t>
            </a:r>
            <a:r>
              <a:rPr lang="en-US" sz="160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br>
              <a:rPr lang="en-US" sz="160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sz="1600" b="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It mirrors the principles of microservices, but applied to frontend development, </a:t>
            </a:r>
            <a:r>
              <a:rPr lang="en-US" sz="1600" i="0" dirty="0">
                <a:solidFill>
                  <a:srgbClr val="374151"/>
                </a:solidFill>
                <a:effectLst/>
                <a:highlight>
                  <a:srgbClr val="FFFF00"/>
                </a:highlight>
                <a:latin typeface="Söhne"/>
              </a:rPr>
              <a:t>promoting technological diversity and modularization.</a:t>
            </a:r>
            <a:endParaRPr lang="en-US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7051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B98DED45-0A5B-86F1-AF2E-91C7B58DBD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B98DED45-0A5B-86F1-AF2E-91C7B58DBD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el 20">
            <a:extLst>
              <a:ext uri="{FF2B5EF4-FFF2-40B4-BE49-F238E27FC236}">
                <a16:creationId xmlns:a16="http://schemas.microsoft.com/office/drawing/2014/main" id="{056FEC50-BA0B-36DD-D831-31E2F4DB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1800"/>
            <a:ext cx="7360624" cy="576293"/>
          </a:xfrm>
        </p:spPr>
        <p:txBody>
          <a:bodyPr vert="horz"/>
          <a:lstStyle/>
          <a:p>
            <a:r>
              <a:rPr lang="en-US" dirty="0"/>
              <a:t>Why Micro-Frontend Architecture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69E9097-11D7-6827-07C3-1A2A44EC64C1}"/>
              </a:ext>
            </a:extLst>
          </p:cNvPr>
          <p:cNvSpPr txBox="1">
            <a:spLocks/>
          </p:cNvSpPr>
          <p:nvPr/>
        </p:nvSpPr>
        <p:spPr>
          <a:xfrm>
            <a:off x="431800" y="1800224"/>
            <a:ext cx="4248324" cy="3600103"/>
          </a:xfrm>
          <a:prstGeom prst="rect">
            <a:avLst/>
          </a:prstGeom>
        </p:spPr>
        <p:txBody>
          <a:bodyPr/>
          <a:lstStyle>
            <a:lvl1pPr marL="0" indent="0" algn="l" defTabSz="864017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864017" rtl="0" eaLnBrk="1" latinLnBrk="0" hangingPunct="1">
              <a:lnSpc>
                <a:spcPts val="24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80000" algn="l" defTabSz="864017" rtl="0" eaLnBrk="1" latinLnBrk="0" hangingPunct="1">
              <a:lnSpc>
                <a:spcPts val="2400"/>
              </a:lnSpc>
              <a:spcBef>
                <a:spcPts val="0"/>
              </a:spcBef>
              <a:buFont typeface="Open Sans" panose="020B0606030504020204" pitchFamily="34" charset="0"/>
              <a:buChar char="-"/>
              <a:defRPr lang="en-US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864017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 marL="0" indent="0" algn="l" defTabSz="864017" rtl="0" eaLnBrk="1" latinLnBrk="0" hangingPunct="1">
              <a:lnSpc>
                <a:spcPts val="1200"/>
              </a:lnSpc>
              <a:spcBef>
                <a:spcPts val="0"/>
              </a:spcBef>
              <a:buFont typeface="Open Sans" panose="020B0606030504020204" pitchFamily="34" charset="0"/>
              <a:buNone/>
              <a:defRPr lang="en-US" sz="9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864017" rtl="0" eaLnBrk="1" latinLnBrk="0" hangingPunct="1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3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864017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90" b="1" i="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Multiple teams to work in parallel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Reducing bottlenecks and speeding up feature development.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374151"/>
                </a:solidFill>
                <a:latin typeface="Söhne"/>
              </a:rPr>
              <a:t>E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nhances scalability and allows for the use of diverse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Simplifies updates and maintenance, as changes to one micro-frontend can be made without impacting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Ensuring a more agile and flexible development process.</a:t>
            </a:r>
            <a:endParaRPr lang="en-US" sz="1600" b="0" dirty="0">
              <a:highlight>
                <a:srgbClr val="FFFF00"/>
              </a:highlight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F96EB5-2E2D-EDE4-2479-504F383B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164" y="2303983"/>
            <a:ext cx="5976664" cy="200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59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B98DED45-0A5B-86F1-AF2E-91C7B58DBD0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B98DED45-0A5B-86F1-AF2E-91C7B58DBD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0" name="Picture 2" descr="npm:piral-translate | Skypack">
            <a:extLst>
              <a:ext uri="{FF2B5EF4-FFF2-40B4-BE49-F238E27FC236}">
                <a16:creationId xmlns:a16="http://schemas.microsoft.com/office/drawing/2014/main" id="{5485CC8F-7097-29D4-2E8F-6AA9CE018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244" y="2287587"/>
            <a:ext cx="508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2EF8AAA4-2A49-4F7E-8160-292E6A0F7A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6498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2EF8AAA4-2A49-4F7E-8160-292E6A0F7A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E9C7C1-F55A-CF76-11C4-C266BA38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4522475" cy="483960"/>
          </a:xfrm>
        </p:spPr>
        <p:txBody>
          <a:bodyPr vert="horz"/>
          <a:lstStyle/>
          <a:p>
            <a:r>
              <a:rPr lang="en-US" dirty="0"/>
              <a:t>Introduction to the </a:t>
            </a:r>
            <a:r>
              <a:rPr lang="en-US" dirty="0" err="1"/>
              <a:t>Piral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71CE30-F075-BB12-A11B-80049DD232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5668" y="1872529"/>
            <a:ext cx="3960292" cy="3167758"/>
          </a:xfrm>
        </p:spPr>
        <p:txBody>
          <a:bodyPr/>
          <a:lstStyle/>
          <a:p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Piral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is a framework for creating modular micro-frontend architectures. </a:t>
            </a:r>
          </a:p>
          <a:p>
            <a:endParaRPr lang="en-US" sz="1600" b="0" dirty="0">
              <a:solidFill>
                <a:srgbClr val="374151"/>
              </a:solidFill>
              <a:latin typeface="Söhne"/>
            </a:endParaRPr>
          </a:p>
          <a:p>
            <a:r>
              <a:rPr lang="en-US" sz="1600" b="0" dirty="0">
                <a:solidFill>
                  <a:srgbClr val="374151"/>
                </a:solidFill>
                <a:latin typeface="Söhne"/>
              </a:rPr>
              <a:t>A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llowing teams to build and manage independent modules that are combined into a cohesive user interface. </a:t>
            </a:r>
          </a:p>
          <a:p>
            <a:endParaRPr lang="en-US" sz="1600" b="0" dirty="0">
              <a:solidFill>
                <a:srgbClr val="374151"/>
              </a:solidFill>
              <a:latin typeface="Söhne"/>
            </a:endParaRPr>
          </a:p>
          <a:p>
            <a:r>
              <a:rPr lang="en-US" sz="1600" b="0" i="0" dirty="0" err="1">
                <a:solidFill>
                  <a:srgbClr val="374151"/>
                </a:solidFill>
                <a:effectLst/>
                <a:latin typeface="Söhne"/>
              </a:rPr>
              <a:t>Piral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 focuses on ease of integration, flexibility, and boosting developer productivity in complex frontend landscapes.</a:t>
            </a:r>
            <a:endParaRPr lang="en-TR" sz="1600" dirty="0"/>
          </a:p>
        </p:txBody>
      </p:sp>
      <p:pic>
        <p:nvPicPr>
          <p:cNvPr id="3076" name="Picture 4" descr="Piral, a Modern React-Based Microfrontends Library">
            <a:extLst>
              <a:ext uri="{FF2B5EF4-FFF2-40B4-BE49-F238E27FC236}">
                <a16:creationId xmlns:a16="http://schemas.microsoft.com/office/drawing/2014/main" id="{00C60C7F-C9BA-BFFD-EE55-90906DB3F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850" y="1871935"/>
            <a:ext cx="603483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6">
            <a:extLst>
              <a:ext uri="{FF2B5EF4-FFF2-40B4-BE49-F238E27FC236}">
                <a16:creationId xmlns:a16="http://schemas.microsoft.com/office/drawing/2014/main" id="{CD532067-9833-CF72-D24F-3A694762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25/03/2024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86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2EF8AAA4-2A49-4F7E-8160-292E6A0F7A1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5" name="Objekt 4" hidden="1">
                        <a:extLst>
                          <a:ext uri="{FF2B5EF4-FFF2-40B4-BE49-F238E27FC236}">
                            <a16:creationId xmlns:a16="http://schemas.microsoft.com/office/drawing/2014/main" id="{2EF8AAA4-2A49-4F7E-8160-292E6A0F7A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E9C7C1-F55A-CF76-11C4-C266BA380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A6EA6-4628-4E99-A58B-260BE388D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3338689" cy="483960"/>
          </a:xfrm>
        </p:spPr>
        <p:txBody>
          <a:bodyPr vert="horz"/>
          <a:lstStyle/>
          <a:p>
            <a:r>
              <a:rPr lang="en-US" dirty="0" err="1"/>
              <a:t>piral</a:t>
            </a:r>
            <a:r>
              <a:rPr lang="en-US" dirty="0"/>
              <a:t> architecture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471CE30-F075-BB12-A11B-80049DD232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5668" y="1907642"/>
            <a:ext cx="3960292" cy="3167758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  <a:t>App Shell:</a:t>
            </a:r>
            <a:r>
              <a:rPr lang="en-US" sz="1600" dirty="0">
                <a:solidFill>
                  <a:srgbClr val="374151"/>
                </a:solidFill>
                <a:latin typeface="Söhne"/>
              </a:rPr>
              <a:t>  </a:t>
            </a:r>
            <a:r>
              <a:rPr lang="en-US" sz="1600" b="0" dirty="0">
                <a:solidFill>
                  <a:srgbClr val="374151"/>
                </a:solidFill>
                <a:latin typeface="Söhne"/>
              </a:rPr>
              <a:t>Foundation of a </a:t>
            </a:r>
            <a:r>
              <a:rPr lang="en-US" sz="1600" b="0" dirty="0" err="1">
                <a:solidFill>
                  <a:srgbClr val="374151"/>
                </a:solidFill>
                <a:latin typeface="Söhne"/>
              </a:rPr>
              <a:t>Piral</a:t>
            </a:r>
            <a:r>
              <a:rPr lang="en-US" sz="1600" b="0" dirty="0">
                <a:solidFill>
                  <a:srgbClr val="374151"/>
                </a:solidFill>
                <a:latin typeface="Söhne"/>
              </a:rPr>
              <a:t> application, responsible for integrating various micro-frontends and managing the layout and routing.</a:t>
            </a:r>
          </a:p>
          <a:p>
            <a:pPr algn="l"/>
            <a:endParaRPr lang="en-US" sz="1600" b="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1600" dirty="0" err="1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  <a:t>Pilet</a:t>
            </a:r>
            <a:r>
              <a:rPr lang="en-US" sz="1600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  <a:t>:</a:t>
            </a:r>
            <a:r>
              <a:rPr lang="en-US" sz="1600" b="0" dirty="0">
                <a:solidFill>
                  <a:srgbClr val="374151"/>
                </a:solidFill>
                <a:latin typeface="Söhne"/>
              </a:rPr>
              <a:t>  Individual micro-frontend or a module within the </a:t>
            </a:r>
            <a:r>
              <a:rPr lang="en-US" sz="1600" b="0" dirty="0" err="1">
                <a:solidFill>
                  <a:srgbClr val="374151"/>
                </a:solidFill>
                <a:latin typeface="Söhne"/>
              </a:rPr>
              <a:t>Piral</a:t>
            </a:r>
            <a:r>
              <a:rPr lang="en-US" sz="1600" b="0" dirty="0">
                <a:solidFill>
                  <a:srgbClr val="374151"/>
                </a:solidFill>
                <a:latin typeface="Söhne"/>
              </a:rPr>
              <a:t> ecosystem.</a:t>
            </a:r>
          </a:p>
          <a:p>
            <a:pPr algn="l"/>
            <a:endParaRPr lang="en-US" sz="1600" b="0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sz="1600" dirty="0">
                <a:solidFill>
                  <a:srgbClr val="374151"/>
                </a:solidFill>
                <a:highlight>
                  <a:srgbClr val="FFFF00"/>
                </a:highlight>
                <a:latin typeface="Söhne"/>
              </a:rPr>
              <a:t>Feed Service:</a:t>
            </a:r>
            <a:r>
              <a:rPr lang="en-US" sz="1600" b="0" dirty="0">
                <a:solidFill>
                  <a:srgbClr val="374151"/>
                </a:solidFill>
                <a:latin typeface="Söhne"/>
              </a:rPr>
              <a:t> Facilitates dynamic loading and updating of </a:t>
            </a:r>
            <a:r>
              <a:rPr lang="en-US" sz="1600" b="0" dirty="0" err="1">
                <a:solidFill>
                  <a:srgbClr val="374151"/>
                </a:solidFill>
                <a:latin typeface="Söhne"/>
              </a:rPr>
              <a:t>pilets</a:t>
            </a:r>
            <a:r>
              <a:rPr lang="en-US" sz="1600" b="0" dirty="0">
                <a:solidFill>
                  <a:srgbClr val="374151"/>
                </a:solidFill>
                <a:latin typeface="Söhne"/>
              </a:rPr>
              <a:t>, enabling real-time integration and management of these micro-frontends across the application.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7AE86A9-9B77-A9CA-6F41-78D436905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40" y="1799333"/>
            <a:ext cx="601676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8C23689-0BF4-274E-5941-56EDE8885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25/03/2024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97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>
            <a:extLst>
              <a:ext uri="{FF2B5EF4-FFF2-40B4-BE49-F238E27FC236}">
                <a16:creationId xmlns:a16="http://schemas.microsoft.com/office/drawing/2014/main" id="{885FC7CE-2C00-4845-A47F-81CBEEF65F8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51" imgH="351" progId="TCLayout.ActiveDocument.1">
                  <p:embed/>
                </p:oleObj>
              </mc:Choice>
              <mc:Fallback>
                <p:oleObj name="think-cell Folie" r:id="rId3" imgW="351" imgH="351" progId="TCLayout.ActiveDocument.1">
                  <p:embed/>
                  <p:pic>
                    <p:nvPicPr>
                      <p:cNvPr id="4" name="Objekt 3" hidden="1">
                        <a:extLst>
                          <a:ext uri="{FF2B5EF4-FFF2-40B4-BE49-F238E27FC236}">
                            <a16:creationId xmlns:a16="http://schemas.microsoft.com/office/drawing/2014/main" id="{885FC7CE-2C00-4845-A47F-81CBEEF65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C604916-5AD6-33D9-E094-560E3C1E6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	</a:t>
            </a:r>
            <a:fld id="{D0900252-63E7-4240-86F3-6BA42DE0C28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6F3C4308-3D29-4D91-ABC2-E1489D526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31800"/>
            <a:ext cx="4879175" cy="483960"/>
          </a:xfrm>
        </p:spPr>
        <p:txBody>
          <a:bodyPr vert="horz"/>
          <a:lstStyle/>
          <a:p>
            <a:r>
              <a:rPr lang="en-US" dirty="0" err="1"/>
              <a:t>Piral</a:t>
            </a:r>
            <a:r>
              <a:rPr lang="en-US" dirty="0"/>
              <a:t> Architecture - example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299C571-988F-4BAC-B3C4-B61628956B7C}"/>
              </a:ext>
            </a:extLst>
          </p:cNvPr>
          <p:cNvSpPr txBox="1"/>
          <p:nvPr/>
        </p:nvSpPr>
        <p:spPr>
          <a:xfrm>
            <a:off x="2754491" y="4490857"/>
            <a:ext cx="6155972" cy="5040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098F0C82-A105-4115-8A40-D18ED2E99574}"/>
              </a:ext>
            </a:extLst>
          </p:cNvPr>
          <p:cNvSpPr txBox="1">
            <a:spLocks/>
          </p:cNvSpPr>
          <p:nvPr/>
        </p:nvSpPr>
        <p:spPr>
          <a:xfrm>
            <a:off x="7632452" y="1530225"/>
            <a:ext cx="2160000" cy="540000"/>
          </a:xfrm>
          <a:custGeom>
            <a:avLst/>
            <a:gdLst>
              <a:gd name="connsiteX0" fmla="*/ 0 w 2160000"/>
              <a:gd name="connsiteY0" fmla="*/ 0 h 540000"/>
              <a:gd name="connsiteX1" fmla="*/ 2160000 w 2160000"/>
              <a:gd name="connsiteY1" fmla="*/ 0 h 540000"/>
              <a:gd name="connsiteX2" fmla="*/ 2160000 w 2160000"/>
              <a:gd name="connsiteY2" fmla="*/ 329308 h 540000"/>
              <a:gd name="connsiteX3" fmla="*/ 1949308 w 2160000"/>
              <a:gd name="connsiteY3" fmla="*/ 540000 h 540000"/>
              <a:gd name="connsiteX4" fmla="*/ 0 w 2160000"/>
              <a:gd name="connsiteY4" fmla="*/ 54000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00" h="540000">
                <a:moveTo>
                  <a:pt x="0" y="0"/>
                </a:moveTo>
                <a:lnTo>
                  <a:pt x="2160000" y="0"/>
                </a:lnTo>
                <a:lnTo>
                  <a:pt x="2160000" y="329308"/>
                </a:lnTo>
                <a:lnTo>
                  <a:pt x="1949308" y="540000"/>
                </a:lnTo>
                <a:lnTo>
                  <a:pt x="0" y="540000"/>
                </a:lnTo>
                <a:close/>
              </a:path>
            </a:pathLst>
          </a:custGeom>
        </p:spPr>
        <p:txBody>
          <a:bodyPr/>
          <a:lstStyle>
            <a:lvl1pPr marL="0" indent="0" algn="l" defTabSz="864017" rtl="0" eaLnBrk="1" latinLnBrk="0" hangingPunct="1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864017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180000" algn="l" defTabSz="864017" rtl="0" eaLnBrk="1" latinLnBrk="0" hangingPunct="1">
              <a:lnSpc>
                <a:spcPts val="2400"/>
              </a:lnSpc>
              <a:spcBef>
                <a:spcPts val="0"/>
              </a:spcBef>
              <a:buFont typeface="Open Sans" panose="020B0606030504020204" pitchFamily="34" charset="0"/>
              <a:buChar char="-"/>
              <a:defRPr lang="en-US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864017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4pPr>
            <a:lvl5pPr marL="0" indent="0" algn="l" defTabSz="864017" rtl="0" eaLnBrk="1" latinLnBrk="0" hangingPunct="1">
              <a:lnSpc>
                <a:spcPts val="1200"/>
              </a:lnSpc>
              <a:spcBef>
                <a:spcPts val="0"/>
              </a:spcBef>
              <a:buFont typeface="Open Sans" panose="020B0606030504020204" pitchFamily="34" charset="0"/>
              <a:buNone/>
              <a:defRPr lang="en-US" sz="9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864017" rtl="0" eaLnBrk="1" latinLnBrk="0" hangingPunct="1">
              <a:lnSpc>
                <a:spcPts val="2400"/>
              </a:lnSpc>
              <a:spcBef>
                <a:spcPts val="600"/>
              </a:spcBef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sz="3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864017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90" b="1" i="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7pPr>
            <a:lvl8pPr marL="3240062" indent="-216004" algn="l" defTabSz="8640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070" indent="-216004" algn="l" defTabSz="86401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EEC4E7-EE78-2EDA-4068-8D51BEB17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752" y="1655911"/>
            <a:ext cx="64897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umsplatzhalter 6">
            <a:extLst>
              <a:ext uri="{FF2B5EF4-FFF2-40B4-BE49-F238E27FC236}">
                <a16:creationId xmlns:a16="http://schemas.microsoft.com/office/drawing/2014/main" id="{D0EA8075-409E-C826-04ED-29B2D58BE9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4000" y="6156000"/>
            <a:ext cx="720000" cy="180000"/>
          </a:xfrm>
        </p:spPr>
        <p:txBody>
          <a:bodyPr/>
          <a:lstStyle/>
          <a:p>
            <a:r>
              <a:rPr lang="tr-TR" dirty="0"/>
              <a:t>25/03/2024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71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desso">
  <a:themeElements>
    <a:clrScheme name="adesso_colors">
      <a:dk1>
        <a:sysClr val="windowText" lastClr="000000"/>
      </a:dk1>
      <a:lt1>
        <a:sysClr val="window" lastClr="FFFFFF"/>
      </a:lt1>
      <a:dk2>
        <a:srgbClr val="062D47"/>
      </a:dk2>
      <a:lt2>
        <a:srgbClr val="F3F2F1"/>
      </a:lt2>
      <a:accent1>
        <a:srgbClr val="006EC7"/>
      </a:accent1>
      <a:accent2>
        <a:srgbClr val="C8B600"/>
      </a:accent2>
      <a:accent3>
        <a:srgbClr val="887D75"/>
      </a:accent3>
      <a:accent4>
        <a:srgbClr val="005C9E"/>
      </a:accent4>
      <a:accent5>
        <a:srgbClr val="003D69"/>
      </a:accent5>
      <a:accent6>
        <a:srgbClr val="ACA49E"/>
      </a:accent6>
      <a:hlink>
        <a:srgbClr val="006EC7"/>
      </a:hlink>
      <a:folHlink>
        <a:srgbClr val="ACA49E"/>
      </a:folHlink>
    </a:clrScheme>
    <a:fontScheme name="adesso_font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desso Template 2022-Sept22.potx" id="{95CFC90B-522D-4D22-9525-A57D242C412A}" vid="{7AE859BD-B1C5-4800-94C5-0921C0E5B860}"/>
    </a:ext>
  </a:extLst>
</a:theme>
</file>

<file path=ppt/theme/theme2.xml><?xml version="1.0" encoding="utf-8"?>
<a:theme xmlns:a="http://schemas.openxmlformats.org/drawingml/2006/main" name="Office">
  <a:themeElements>
    <a:clrScheme name="adesso_colors">
      <a:dk1>
        <a:sysClr val="windowText" lastClr="000000"/>
      </a:dk1>
      <a:lt1>
        <a:sysClr val="window" lastClr="FFFFFF"/>
      </a:lt1>
      <a:dk2>
        <a:srgbClr val="062D47"/>
      </a:dk2>
      <a:lt2>
        <a:srgbClr val="F3F2F1"/>
      </a:lt2>
      <a:accent1>
        <a:srgbClr val="006EC7"/>
      </a:accent1>
      <a:accent2>
        <a:srgbClr val="C8B600"/>
      </a:accent2>
      <a:accent3>
        <a:srgbClr val="887D75"/>
      </a:accent3>
      <a:accent4>
        <a:srgbClr val="005C9E"/>
      </a:accent4>
      <a:accent5>
        <a:srgbClr val="003D69"/>
      </a:accent5>
      <a:accent6>
        <a:srgbClr val="ACA49E"/>
      </a:accent6>
      <a:hlink>
        <a:srgbClr val="006EC7"/>
      </a:hlink>
      <a:folHlink>
        <a:srgbClr val="ACA49E"/>
      </a:folHlink>
    </a:clrScheme>
    <a:fontScheme name="adesso_font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adesso_colors">
      <a:dk1>
        <a:sysClr val="windowText" lastClr="000000"/>
      </a:dk1>
      <a:lt1>
        <a:sysClr val="window" lastClr="FFFFFF"/>
      </a:lt1>
      <a:dk2>
        <a:srgbClr val="062D47"/>
      </a:dk2>
      <a:lt2>
        <a:srgbClr val="F3F2F1"/>
      </a:lt2>
      <a:accent1>
        <a:srgbClr val="006EC7"/>
      </a:accent1>
      <a:accent2>
        <a:srgbClr val="C8B600"/>
      </a:accent2>
      <a:accent3>
        <a:srgbClr val="887D75"/>
      </a:accent3>
      <a:accent4>
        <a:srgbClr val="005C9E"/>
      </a:accent4>
      <a:accent5>
        <a:srgbClr val="003D69"/>
      </a:accent5>
      <a:accent6>
        <a:srgbClr val="ACA49E"/>
      </a:accent6>
      <a:hlink>
        <a:srgbClr val="006EC7"/>
      </a:hlink>
      <a:folHlink>
        <a:srgbClr val="ACA49E"/>
      </a:folHlink>
    </a:clrScheme>
    <a:fontScheme name="adesso_font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adesso Template 2022-Sept22</Template>
  <TotalTime>1762</TotalTime>
  <Words>752</Words>
  <Application>Microsoft Office PowerPoint</Application>
  <PresentationFormat>Custom</PresentationFormat>
  <Paragraphs>156</Paragraphs>
  <Slides>28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adesso</vt:lpstr>
      <vt:lpstr>PowerPoint Presentation</vt:lpstr>
      <vt:lpstr>Agenda</vt:lpstr>
      <vt:lpstr>Who am I ? </vt:lpstr>
      <vt:lpstr>Micro-frontend architecture</vt:lpstr>
      <vt:lpstr>Why Micro-Frontend Architecture</vt:lpstr>
      <vt:lpstr>PowerPoint Presentation</vt:lpstr>
      <vt:lpstr>Introduction to the Piral</vt:lpstr>
      <vt:lpstr>piral architecture</vt:lpstr>
      <vt:lpstr>Piral Architecture - example</vt:lpstr>
      <vt:lpstr>App structure</vt:lpstr>
      <vt:lpstr>App-shell</vt:lpstr>
      <vt:lpstr>App shell</vt:lpstr>
      <vt:lpstr>After completing the coding of app-shell</vt:lpstr>
      <vt:lpstr>Creating pilets</vt:lpstr>
      <vt:lpstr>Pilet - 1</vt:lpstr>
      <vt:lpstr>Pilet 1 – setup</vt:lpstr>
      <vt:lpstr>Pilet-1 preview</vt:lpstr>
      <vt:lpstr>Pilet - 2</vt:lpstr>
      <vt:lpstr>Pilet-2 - setup</vt:lpstr>
      <vt:lpstr>Pilet-2 preview</vt:lpstr>
      <vt:lpstr>Deployment of the applications</vt:lpstr>
      <vt:lpstr>Publishing the PILETS</vt:lpstr>
      <vt:lpstr>Publishing the PILETS</vt:lpstr>
      <vt:lpstr>PowerPoint Presentation</vt:lpstr>
      <vt:lpstr>ADVANTAGES of using piral</vt:lpstr>
      <vt:lpstr>DISADVANTAGES of using piral</vt:lpstr>
      <vt:lpstr>Bonus: monolithic or micro-frontend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Ulrike Herzberg | i-pointing</dc:creator>
  <cp:lastModifiedBy>Davut, Okan</cp:lastModifiedBy>
  <cp:revision>16</cp:revision>
  <dcterms:created xsi:type="dcterms:W3CDTF">2022-09-02T08:11:16Z</dcterms:created>
  <dcterms:modified xsi:type="dcterms:W3CDTF">2024-03-25T18:46:30Z</dcterms:modified>
</cp:coreProperties>
</file>